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Lst>
  <p:notesMasterIdLst>
    <p:notesMasterId r:id="rId40"/>
  </p:notesMasterIdLst>
  <p:handoutMasterIdLst>
    <p:handoutMasterId r:id="rId41"/>
  </p:handoutMasterIdLst>
  <p:sldIdLst>
    <p:sldId id="447" r:id="rId2"/>
    <p:sldId id="411" r:id="rId3"/>
    <p:sldId id="449" r:id="rId4"/>
    <p:sldId id="518" r:id="rId5"/>
    <p:sldId id="435" r:id="rId6"/>
    <p:sldId id="436" r:id="rId7"/>
    <p:sldId id="420" r:id="rId8"/>
    <p:sldId id="437" r:id="rId9"/>
    <p:sldId id="438" r:id="rId10"/>
    <p:sldId id="439" r:id="rId11"/>
    <p:sldId id="378" r:id="rId12"/>
    <p:sldId id="418" r:id="rId13"/>
    <p:sldId id="463" r:id="rId14"/>
    <p:sldId id="419" r:id="rId15"/>
    <p:sldId id="382" r:id="rId16"/>
    <p:sldId id="516" r:id="rId17"/>
    <p:sldId id="462" r:id="rId18"/>
    <p:sldId id="401" r:id="rId19"/>
    <p:sldId id="478" r:id="rId20"/>
    <p:sldId id="479" r:id="rId21"/>
    <p:sldId id="480" r:id="rId22"/>
    <p:sldId id="481" r:id="rId23"/>
    <p:sldId id="482" r:id="rId24"/>
    <p:sldId id="483" r:id="rId25"/>
    <p:sldId id="484" r:id="rId26"/>
    <p:sldId id="464" r:id="rId27"/>
    <p:sldId id="485" r:id="rId28"/>
    <p:sldId id="486" r:id="rId29"/>
    <p:sldId id="487" r:id="rId30"/>
    <p:sldId id="488" r:id="rId31"/>
    <p:sldId id="519" r:id="rId32"/>
    <p:sldId id="489" r:id="rId33"/>
    <p:sldId id="490" r:id="rId34"/>
    <p:sldId id="491" r:id="rId35"/>
    <p:sldId id="492" r:id="rId36"/>
    <p:sldId id="494" r:id="rId37"/>
    <p:sldId id="495" r:id="rId38"/>
    <p:sldId id="445" r:id="rId39"/>
  </p:sldIdLst>
  <p:sldSz cx="9144000" cy="6858000" type="screen4x3"/>
  <p:notesSz cx="6858000" cy="9144000"/>
  <p:custDataLst>
    <p:tags r:id="rId43"/>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4" autoAdjust="0"/>
    <p:restoredTop sz="76176" autoAdjust="0"/>
  </p:normalViewPr>
  <p:slideViewPr>
    <p:cSldViewPr>
      <p:cViewPr>
        <p:scale>
          <a:sx n="54" d="100"/>
          <a:sy n="54" d="100"/>
        </p:scale>
        <p:origin x="-2736" y="-4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tags" Target="tags/tag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EA0A817A-56C4-42BA-937B-627B668C09E1}" srcId="{E1A9B8FB-3F75-4BE2-A163-1A6C07A4B3A3}" destId="{A8AF4C6D-B766-490A-959F-D4072E84B5A6}" srcOrd="0" destOrd="0" parTransId="{3567761B-0738-467B-BD57-8B9CA6BFF949}" sibTransId="{2C636F63-7219-4ACE-9E96-6BA3071BC884}"/>
    <dgm:cxn modelId="{01F16DB5-12A6-1747-A766-587564398EDC}" type="presOf" srcId="{935E6DE3-A003-46F0-96B9-8715323CD722}" destId="{5F6F965C-3E7E-F745-ADED-D65E9CF237FF}" srcOrd="0" destOrd="0" presId="urn:microsoft.com/office/officeart/2005/8/layout/arrow2"/>
    <dgm:cxn modelId="{914A46CE-DF37-F947-9899-4E17D41A64F2}" type="presOf" srcId="{3FB42EA9-B2CF-46ED-B884-1F7221399888}" destId="{4DE56700-0D19-B845-89C5-A6971FD3030E}"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666567AF-3732-41C1-8868-A3FC68C9D654}" srcId="{E1A9B8FB-3F75-4BE2-A163-1A6C07A4B3A3}" destId="{935E6DE3-A003-46F0-96B9-8715323CD722}" srcOrd="3" destOrd="0" parTransId="{5C368E24-5AFF-4D6E-9C60-9CEEB2C94FD0}" sibTransId="{C900D846-03AE-45EF-B8B4-DC4112045A06}"/>
    <dgm:cxn modelId="{8EDBD61E-3994-A84E-9B95-4093ECF7E60D}" type="presOf" srcId="{E1A9B8FB-3F75-4BE2-A163-1A6C07A4B3A3}" destId="{75BA534B-A24A-400F-A982-B16776F503A3}" srcOrd="0" destOrd="0" presId="urn:microsoft.com/office/officeart/2005/8/layout/arrow2"/>
    <dgm:cxn modelId="{466B8254-5AEE-2649-BCBB-FB24B5D53E6D}" type="presOf" srcId="{B46103A3-1B8B-4F96-96C8-D20EC240DFC8}" destId="{2A9F1F61-67A5-104C-B6D7-0A42E209AF26}" srcOrd="0" destOrd="0" presId="urn:microsoft.com/office/officeart/2005/8/layout/arrow2"/>
    <dgm:cxn modelId="{9E24B9C2-CB8F-B944-B594-A5BC3F00C1DD}" type="presOf" srcId="{A8AF4C6D-B766-490A-959F-D4072E84B5A6}" destId="{A7E27325-A5DA-B344-978E-DBF3753211CD}"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4D281BF1-118A-494E-898E-B99596EF8EC2}" type="presParOf" srcId="{75BA534B-A24A-400F-A982-B16776F503A3}" destId="{AA8FCD61-0044-4648-9785-413274E8123D}" srcOrd="0" destOrd="0" presId="urn:microsoft.com/office/officeart/2005/8/layout/arrow2"/>
    <dgm:cxn modelId="{3C39F347-D55C-0744-AAF3-60D57C762DF9}" type="presParOf" srcId="{75BA534B-A24A-400F-A982-B16776F503A3}" destId="{2F863F33-211E-5F45-806B-479F3441C7DA}" srcOrd="1" destOrd="0" presId="urn:microsoft.com/office/officeart/2005/8/layout/arrow2"/>
    <dgm:cxn modelId="{C5C74BE3-DBF9-5747-A0D7-3C22DA204310}" type="presParOf" srcId="{2F863F33-211E-5F45-806B-479F3441C7DA}" destId="{EA9081CA-4BEE-FB49-811C-8C164D1F6C95}" srcOrd="0" destOrd="0" presId="urn:microsoft.com/office/officeart/2005/8/layout/arrow2"/>
    <dgm:cxn modelId="{DF7A0509-96D6-4743-BF9F-5656E624C3D0}" type="presParOf" srcId="{2F863F33-211E-5F45-806B-479F3441C7DA}" destId="{A7E27325-A5DA-B344-978E-DBF3753211CD}" srcOrd="1" destOrd="0" presId="urn:microsoft.com/office/officeart/2005/8/layout/arrow2"/>
    <dgm:cxn modelId="{C1EB4D8D-9FDF-FC45-BA91-5199925C21F6}" type="presParOf" srcId="{2F863F33-211E-5F45-806B-479F3441C7DA}" destId="{01D7DFFD-4705-FC4B-856B-559BD44C277A}" srcOrd="2" destOrd="0" presId="urn:microsoft.com/office/officeart/2005/8/layout/arrow2"/>
    <dgm:cxn modelId="{D2A78715-7FE4-424F-B040-A518C3BFBAF5}" type="presParOf" srcId="{2F863F33-211E-5F45-806B-479F3441C7DA}" destId="{4DE56700-0D19-B845-89C5-A6971FD3030E}" srcOrd="3" destOrd="0" presId="urn:microsoft.com/office/officeart/2005/8/layout/arrow2"/>
    <dgm:cxn modelId="{D95C0588-3475-F041-B7B8-4F1FDB681236}" type="presParOf" srcId="{2F863F33-211E-5F45-806B-479F3441C7DA}" destId="{FB5BDFC4-300D-A344-B6BE-845AB9119DFF}" srcOrd="4" destOrd="0" presId="urn:microsoft.com/office/officeart/2005/8/layout/arrow2"/>
    <dgm:cxn modelId="{0CD2C450-131F-3C49-BF2E-BCB6D087E8CF}" type="presParOf" srcId="{2F863F33-211E-5F45-806B-479F3441C7DA}" destId="{2A9F1F61-67A5-104C-B6D7-0A42E209AF26}" srcOrd="5" destOrd="0" presId="urn:microsoft.com/office/officeart/2005/8/layout/arrow2"/>
    <dgm:cxn modelId="{A3B85E69-69A9-0240-A7EA-783F0C7ADAC7}" type="presParOf" srcId="{2F863F33-211E-5F45-806B-479F3441C7DA}" destId="{3AF79778-A544-5440-A6C8-BF1089C39B06}" srcOrd="6" destOrd="0" presId="urn:microsoft.com/office/officeart/2005/8/layout/arrow2"/>
    <dgm:cxn modelId="{9F83850E-FC3A-EF4E-AC3E-4E17C842C3FC}"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B52F69-DE55-4F4B-BBA3-B8BAF5584D4D}"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B5D1F394-29C9-7145-B34D-F9E37A72DD20}">
      <dgm:prSet phldrT="[Text]" custT="1"/>
      <dgm:spPr/>
      <dgm:t>
        <a:bodyPr/>
        <a:lstStyle/>
        <a:p>
          <a:r>
            <a:rPr lang="en-US" sz="2000" dirty="0" err="1" smtClean="0">
              <a:latin typeface="Calibri" pitchFamily="34" charset="0"/>
              <a:cs typeface="Calibri" pitchFamily="34" charset="0"/>
            </a:rPr>
            <a:t>Devs</a:t>
          </a:r>
          <a:r>
            <a:rPr lang="en-US" sz="2000" dirty="0" smtClean="0">
              <a:latin typeface="Calibri" pitchFamily="34" charset="0"/>
              <a:cs typeface="Calibri" pitchFamily="34" charset="0"/>
            </a:rPr>
            <a:t> select cards they think a </a:t>
          </a:r>
          <a:r>
            <a:rPr lang="en-US" sz="2000" u="sng" dirty="0" smtClean="0">
              <a:latin typeface="Calibri" pitchFamily="34" charset="0"/>
              <a:cs typeface="Calibri" pitchFamily="34" charset="0"/>
            </a:rPr>
            <a:t>pair</a:t>
          </a:r>
          <a:r>
            <a:rPr lang="en-US" sz="2000" u="none" dirty="0" smtClean="0">
              <a:latin typeface="Calibri" pitchFamily="34" charset="0"/>
              <a:cs typeface="Calibri" pitchFamily="34" charset="0"/>
            </a:rPr>
            <a:t> </a:t>
          </a:r>
          <a:r>
            <a:rPr lang="en-US" sz="2000" dirty="0" smtClean="0">
              <a:latin typeface="Calibri" pitchFamily="34" charset="0"/>
              <a:cs typeface="Calibri" pitchFamily="34" charset="0"/>
            </a:rPr>
            <a:t>can get “done” within an iteration</a:t>
          </a:r>
          <a:endParaRPr lang="en-US" sz="2000" dirty="0">
            <a:latin typeface="Calibri" pitchFamily="34" charset="0"/>
            <a:cs typeface="Calibri" pitchFamily="34" charset="0"/>
          </a:endParaRPr>
        </a:p>
      </dgm:t>
    </dgm:pt>
    <dgm:pt modelId="{CE029786-EC5A-4149-87F4-135B7DC137CC}" type="parTrans" cxnId="{8A5BD496-2CC9-CB48-87B5-566ADAF09483}">
      <dgm:prSet/>
      <dgm:spPr/>
      <dgm:t>
        <a:bodyPr/>
        <a:lstStyle/>
        <a:p>
          <a:endParaRPr lang="en-US">
            <a:latin typeface="Calibri" pitchFamily="34" charset="0"/>
            <a:cs typeface="Calibri" pitchFamily="34" charset="0"/>
          </a:endParaRPr>
        </a:p>
      </dgm:t>
    </dgm:pt>
    <dgm:pt modelId="{686C5708-9FDA-C34D-B589-74E467CDF10F}" type="sibTrans" cxnId="{8A5BD496-2CC9-CB48-87B5-566ADAF09483}">
      <dgm:prSet/>
      <dgm:spPr/>
      <dgm:t>
        <a:bodyPr/>
        <a:lstStyle/>
        <a:p>
          <a:endParaRPr lang="en-US">
            <a:latin typeface="Calibri" pitchFamily="34" charset="0"/>
            <a:cs typeface="Calibri" pitchFamily="34" charset="0"/>
          </a:endParaRPr>
        </a:p>
      </dgm:t>
    </dgm:pt>
    <dgm:pt modelId="{ABAACE94-E569-3341-BEE7-34DAB63BF45B}">
      <dgm:prSet phldrT="[Text]" custT="1"/>
      <dgm:spPr/>
      <dgm:t>
        <a:bodyPr/>
        <a:lstStyle/>
        <a:p>
          <a:r>
            <a:rPr lang="en-US" sz="2000" dirty="0" smtClean="0">
              <a:latin typeface="Calibri" pitchFamily="34" charset="0"/>
              <a:cs typeface="Calibri" pitchFamily="34" charset="0"/>
            </a:rPr>
            <a:t>Facilitator tallies up the total (secretly)</a:t>
          </a:r>
          <a:endParaRPr lang="en-US" sz="2000" dirty="0">
            <a:latin typeface="Calibri" pitchFamily="34" charset="0"/>
            <a:cs typeface="Calibri" pitchFamily="34" charset="0"/>
          </a:endParaRPr>
        </a:p>
      </dgm:t>
    </dgm:pt>
    <dgm:pt modelId="{FA4D8151-4375-A94C-8384-0265E99FBFA0}" type="parTrans" cxnId="{C2115181-493A-A249-9D5A-3F109B0CAE29}">
      <dgm:prSet/>
      <dgm:spPr/>
      <dgm:t>
        <a:bodyPr/>
        <a:lstStyle/>
        <a:p>
          <a:endParaRPr lang="en-US">
            <a:latin typeface="Calibri" pitchFamily="34" charset="0"/>
            <a:cs typeface="Calibri" pitchFamily="34" charset="0"/>
          </a:endParaRPr>
        </a:p>
      </dgm:t>
    </dgm:pt>
    <dgm:pt modelId="{FB801350-8D9A-AC4E-8F0A-63A3F0436729}" type="sibTrans" cxnId="{C2115181-493A-A249-9D5A-3F109B0CAE29}">
      <dgm:prSet/>
      <dgm:spPr/>
      <dgm:t>
        <a:bodyPr/>
        <a:lstStyle/>
        <a:p>
          <a:endParaRPr lang="en-US">
            <a:latin typeface="Calibri" pitchFamily="34" charset="0"/>
            <a:cs typeface="Calibri" pitchFamily="34" charset="0"/>
          </a:endParaRPr>
        </a:p>
      </dgm:t>
    </dgm:pt>
    <dgm:pt modelId="{B26611EA-4918-2A4E-A1D3-9750475EE9B2}">
      <dgm:prSet phldrT="[Text]" custT="1"/>
      <dgm:spPr/>
      <dgm:t>
        <a:bodyPr/>
        <a:lstStyle/>
        <a:p>
          <a:r>
            <a:rPr lang="en-US" sz="2000" dirty="0" smtClean="0">
              <a:latin typeface="Calibri" pitchFamily="34" charset="0"/>
              <a:cs typeface="Calibri" pitchFamily="34" charset="0"/>
            </a:rPr>
            <a:t>Facilitator lays out sampling of stories</a:t>
          </a:r>
          <a:endParaRPr lang="en-US" sz="2000" dirty="0">
            <a:latin typeface="Calibri" pitchFamily="34" charset="0"/>
            <a:cs typeface="Calibri" pitchFamily="34" charset="0"/>
          </a:endParaRPr>
        </a:p>
      </dgm:t>
    </dgm:pt>
    <dgm:pt modelId="{4CAE58A0-3F89-CF44-B8C3-7D05E75187EF}" type="parTrans" cxnId="{29AA304C-85A8-5D43-AC9F-B2FC0B60BD22}">
      <dgm:prSet/>
      <dgm:spPr/>
      <dgm:t>
        <a:bodyPr/>
        <a:lstStyle/>
        <a:p>
          <a:endParaRPr lang="en-US">
            <a:latin typeface="Calibri" pitchFamily="34" charset="0"/>
            <a:cs typeface="Calibri" pitchFamily="34" charset="0"/>
          </a:endParaRPr>
        </a:p>
      </dgm:t>
    </dgm:pt>
    <dgm:pt modelId="{9D12FF56-9ED7-5F4A-BBFA-8E8DA269C684}" type="sibTrans" cxnId="{29AA304C-85A8-5D43-AC9F-B2FC0B60BD22}">
      <dgm:prSet/>
      <dgm:spPr/>
      <dgm:t>
        <a:bodyPr/>
        <a:lstStyle/>
        <a:p>
          <a:endParaRPr lang="en-US">
            <a:latin typeface="Calibri" pitchFamily="34" charset="0"/>
            <a:cs typeface="Calibri" pitchFamily="34" charset="0"/>
          </a:endParaRPr>
        </a:p>
      </dgm:t>
    </dgm:pt>
    <dgm:pt modelId="{A59F4909-562F-CA46-A7DB-990F16E71150}" type="pres">
      <dgm:prSet presAssocID="{C1B52F69-DE55-4F4B-BBA3-B8BAF5584D4D}" presName="cycle" presStyleCnt="0">
        <dgm:presLayoutVars>
          <dgm:dir/>
          <dgm:resizeHandles val="exact"/>
        </dgm:presLayoutVars>
      </dgm:prSet>
      <dgm:spPr/>
      <dgm:t>
        <a:bodyPr/>
        <a:lstStyle/>
        <a:p>
          <a:endParaRPr lang="en-US"/>
        </a:p>
      </dgm:t>
    </dgm:pt>
    <dgm:pt modelId="{D6106563-897A-374C-AA13-B37A0F077D06}" type="pres">
      <dgm:prSet presAssocID="{B5D1F394-29C9-7145-B34D-F9E37A72DD20}" presName="dummy" presStyleCnt="0"/>
      <dgm:spPr/>
    </dgm:pt>
    <dgm:pt modelId="{CF04E4C6-4829-3345-B7CA-419AFAD5026D}" type="pres">
      <dgm:prSet presAssocID="{B5D1F394-29C9-7145-B34D-F9E37A72DD20}" presName="node" presStyleLbl="revTx" presStyleIdx="0" presStyleCnt="3" custRadScaleRad="106400" custRadScaleInc="4926">
        <dgm:presLayoutVars>
          <dgm:bulletEnabled val="1"/>
        </dgm:presLayoutVars>
      </dgm:prSet>
      <dgm:spPr/>
      <dgm:t>
        <a:bodyPr/>
        <a:lstStyle/>
        <a:p>
          <a:endParaRPr lang="en-US"/>
        </a:p>
      </dgm:t>
    </dgm:pt>
    <dgm:pt modelId="{AEF29B62-6F63-4D4E-A258-52045D031096}" type="pres">
      <dgm:prSet presAssocID="{686C5708-9FDA-C34D-B589-74E467CDF10F}" presName="sibTrans" presStyleLbl="node1" presStyleIdx="0" presStyleCnt="3"/>
      <dgm:spPr/>
      <dgm:t>
        <a:bodyPr/>
        <a:lstStyle/>
        <a:p>
          <a:endParaRPr lang="en-US"/>
        </a:p>
      </dgm:t>
    </dgm:pt>
    <dgm:pt modelId="{56F472A6-A152-0B4E-9318-20C6478DA8E7}" type="pres">
      <dgm:prSet presAssocID="{ABAACE94-E569-3341-BEE7-34DAB63BF45B}" presName="dummy" presStyleCnt="0"/>
      <dgm:spPr/>
    </dgm:pt>
    <dgm:pt modelId="{E409A82D-CCE3-1543-AF3C-2817E012E20A}" type="pres">
      <dgm:prSet presAssocID="{ABAACE94-E569-3341-BEE7-34DAB63BF45B}" presName="node" presStyleLbl="revTx" presStyleIdx="1" presStyleCnt="3">
        <dgm:presLayoutVars>
          <dgm:bulletEnabled val="1"/>
        </dgm:presLayoutVars>
      </dgm:prSet>
      <dgm:spPr/>
      <dgm:t>
        <a:bodyPr/>
        <a:lstStyle/>
        <a:p>
          <a:endParaRPr lang="en-US"/>
        </a:p>
      </dgm:t>
    </dgm:pt>
    <dgm:pt modelId="{78F66357-1B9E-944E-A44F-D7FF07F93A75}" type="pres">
      <dgm:prSet presAssocID="{FB801350-8D9A-AC4E-8F0A-63A3F0436729}" presName="sibTrans" presStyleLbl="node1" presStyleIdx="1" presStyleCnt="3"/>
      <dgm:spPr/>
      <dgm:t>
        <a:bodyPr/>
        <a:lstStyle/>
        <a:p>
          <a:endParaRPr lang="en-US"/>
        </a:p>
      </dgm:t>
    </dgm:pt>
    <dgm:pt modelId="{2D7FFC60-B601-E744-AAFF-E0C9DF0F126F}" type="pres">
      <dgm:prSet presAssocID="{B26611EA-4918-2A4E-A1D3-9750475EE9B2}" presName="dummy" presStyleCnt="0"/>
      <dgm:spPr/>
    </dgm:pt>
    <dgm:pt modelId="{56D65204-856F-3F44-9797-6CC1E3002A37}" type="pres">
      <dgm:prSet presAssocID="{B26611EA-4918-2A4E-A1D3-9750475EE9B2}" presName="node" presStyleLbl="revTx" presStyleIdx="2" presStyleCnt="3">
        <dgm:presLayoutVars>
          <dgm:bulletEnabled val="1"/>
        </dgm:presLayoutVars>
      </dgm:prSet>
      <dgm:spPr/>
      <dgm:t>
        <a:bodyPr/>
        <a:lstStyle/>
        <a:p>
          <a:endParaRPr lang="en-US"/>
        </a:p>
      </dgm:t>
    </dgm:pt>
    <dgm:pt modelId="{A0B7D020-9CE4-E541-B22E-850F21078D35}" type="pres">
      <dgm:prSet presAssocID="{9D12FF56-9ED7-5F4A-BBFA-8E8DA269C684}" presName="sibTrans" presStyleLbl="node1" presStyleIdx="2" presStyleCnt="3"/>
      <dgm:spPr/>
      <dgm:t>
        <a:bodyPr/>
        <a:lstStyle/>
        <a:p>
          <a:endParaRPr lang="en-US"/>
        </a:p>
      </dgm:t>
    </dgm:pt>
  </dgm:ptLst>
  <dgm:cxnLst>
    <dgm:cxn modelId="{A00ECA2E-53B5-E94B-B862-B49E5B12BB90}" type="presOf" srcId="{C1B52F69-DE55-4F4B-BBA3-B8BAF5584D4D}" destId="{A59F4909-562F-CA46-A7DB-990F16E71150}" srcOrd="0" destOrd="0" presId="urn:microsoft.com/office/officeart/2005/8/layout/cycle1"/>
    <dgm:cxn modelId="{478ACCB0-6E27-9247-BE12-472D5E442AF6}" type="presOf" srcId="{B26611EA-4918-2A4E-A1D3-9750475EE9B2}" destId="{56D65204-856F-3F44-9797-6CC1E3002A37}" srcOrd="0" destOrd="0" presId="urn:microsoft.com/office/officeart/2005/8/layout/cycle1"/>
    <dgm:cxn modelId="{AC251880-323C-A54A-A3B7-7074F6F2B246}" type="presOf" srcId="{B5D1F394-29C9-7145-B34D-F9E37A72DD20}" destId="{CF04E4C6-4829-3345-B7CA-419AFAD5026D}" srcOrd="0" destOrd="0" presId="urn:microsoft.com/office/officeart/2005/8/layout/cycle1"/>
    <dgm:cxn modelId="{8A5BD496-2CC9-CB48-87B5-566ADAF09483}" srcId="{C1B52F69-DE55-4F4B-BBA3-B8BAF5584D4D}" destId="{B5D1F394-29C9-7145-B34D-F9E37A72DD20}" srcOrd="0" destOrd="0" parTransId="{CE029786-EC5A-4149-87F4-135B7DC137CC}" sibTransId="{686C5708-9FDA-C34D-B589-74E467CDF10F}"/>
    <dgm:cxn modelId="{DF01D6AA-2F9F-0F48-9A7C-2BEAF9A4EE28}" type="presOf" srcId="{9D12FF56-9ED7-5F4A-BBFA-8E8DA269C684}" destId="{A0B7D020-9CE4-E541-B22E-850F21078D35}" srcOrd="0" destOrd="0" presId="urn:microsoft.com/office/officeart/2005/8/layout/cycle1"/>
    <dgm:cxn modelId="{29AA304C-85A8-5D43-AC9F-B2FC0B60BD22}" srcId="{C1B52F69-DE55-4F4B-BBA3-B8BAF5584D4D}" destId="{B26611EA-4918-2A4E-A1D3-9750475EE9B2}" srcOrd="2" destOrd="0" parTransId="{4CAE58A0-3F89-CF44-B8C3-7D05E75187EF}" sibTransId="{9D12FF56-9ED7-5F4A-BBFA-8E8DA269C684}"/>
    <dgm:cxn modelId="{C2115181-493A-A249-9D5A-3F109B0CAE29}" srcId="{C1B52F69-DE55-4F4B-BBA3-B8BAF5584D4D}" destId="{ABAACE94-E569-3341-BEE7-34DAB63BF45B}" srcOrd="1" destOrd="0" parTransId="{FA4D8151-4375-A94C-8384-0265E99FBFA0}" sibTransId="{FB801350-8D9A-AC4E-8F0A-63A3F0436729}"/>
    <dgm:cxn modelId="{E5102C7C-0A71-2245-B413-11000AE3D2E0}" type="presOf" srcId="{FB801350-8D9A-AC4E-8F0A-63A3F0436729}" destId="{78F66357-1B9E-944E-A44F-D7FF07F93A75}" srcOrd="0" destOrd="0" presId="urn:microsoft.com/office/officeart/2005/8/layout/cycle1"/>
    <dgm:cxn modelId="{94FA651F-D3D6-2143-9031-5A7D3DC3D9F0}" type="presOf" srcId="{ABAACE94-E569-3341-BEE7-34DAB63BF45B}" destId="{E409A82D-CCE3-1543-AF3C-2817E012E20A}" srcOrd="0" destOrd="0" presId="urn:microsoft.com/office/officeart/2005/8/layout/cycle1"/>
    <dgm:cxn modelId="{E5396221-87A2-284C-BFF2-037DE691AAD5}" type="presOf" srcId="{686C5708-9FDA-C34D-B589-74E467CDF10F}" destId="{AEF29B62-6F63-4D4E-A258-52045D031096}" srcOrd="0" destOrd="0" presId="urn:microsoft.com/office/officeart/2005/8/layout/cycle1"/>
    <dgm:cxn modelId="{517A8F90-9036-124C-9E12-095F9FC6A5C5}" type="presParOf" srcId="{A59F4909-562F-CA46-A7DB-990F16E71150}" destId="{D6106563-897A-374C-AA13-B37A0F077D06}" srcOrd="0" destOrd="0" presId="urn:microsoft.com/office/officeart/2005/8/layout/cycle1"/>
    <dgm:cxn modelId="{986D54C1-0836-C544-9ECE-22B358DAFAC7}" type="presParOf" srcId="{A59F4909-562F-CA46-A7DB-990F16E71150}" destId="{CF04E4C6-4829-3345-B7CA-419AFAD5026D}" srcOrd="1" destOrd="0" presId="urn:microsoft.com/office/officeart/2005/8/layout/cycle1"/>
    <dgm:cxn modelId="{17B2D271-5578-A545-A1A5-C97EECBAE930}" type="presParOf" srcId="{A59F4909-562F-CA46-A7DB-990F16E71150}" destId="{AEF29B62-6F63-4D4E-A258-52045D031096}" srcOrd="2" destOrd="0" presId="urn:microsoft.com/office/officeart/2005/8/layout/cycle1"/>
    <dgm:cxn modelId="{30FE5FBF-46A2-904F-89EE-0F02BD7E22F0}" type="presParOf" srcId="{A59F4909-562F-CA46-A7DB-990F16E71150}" destId="{56F472A6-A152-0B4E-9318-20C6478DA8E7}" srcOrd="3" destOrd="0" presId="urn:microsoft.com/office/officeart/2005/8/layout/cycle1"/>
    <dgm:cxn modelId="{FDC4643E-30B8-204D-94E6-DE52054953F2}" type="presParOf" srcId="{A59F4909-562F-CA46-A7DB-990F16E71150}" destId="{E409A82D-CCE3-1543-AF3C-2817E012E20A}" srcOrd="4" destOrd="0" presId="urn:microsoft.com/office/officeart/2005/8/layout/cycle1"/>
    <dgm:cxn modelId="{F9AC7E25-547F-6944-999D-E3794CFB2587}" type="presParOf" srcId="{A59F4909-562F-CA46-A7DB-990F16E71150}" destId="{78F66357-1B9E-944E-A44F-D7FF07F93A75}" srcOrd="5" destOrd="0" presId="urn:microsoft.com/office/officeart/2005/8/layout/cycle1"/>
    <dgm:cxn modelId="{32EDCD84-600B-5E44-B95E-69B22AEA8577}" type="presParOf" srcId="{A59F4909-562F-CA46-A7DB-990F16E71150}" destId="{2D7FFC60-B601-E744-AAFF-E0C9DF0F126F}" srcOrd="6" destOrd="0" presId="urn:microsoft.com/office/officeart/2005/8/layout/cycle1"/>
    <dgm:cxn modelId="{5D78EECD-AED4-2C4A-8CA3-BD5D9A044D12}" type="presParOf" srcId="{A59F4909-562F-CA46-A7DB-990F16E71150}" destId="{56D65204-856F-3F44-9797-6CC1E3002A37}" srcOrd="7" destOrd="0" presId="urn:microsoft.com/office/officeart/2005/8/layout/cycle1"/>
    <dgm:cxn modelId="{3774DFB2-7C07-B640-BED6-77753295468E}" type="presParOf" srcId="{A59F4909-562F-CA46-A7DB-990F16E71150}" destId="{A0B7D020-9CE4-E541-B22E-850F21078D35}"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7143"/>
          <a:ext cx="8229600" cy="51435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810615" y="3831850"/>
          <a:ext cx="189280" cy="18928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905256" y="3926490"/>
          <a:ext cx="1407261" cy="1224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96" tIns="0" rIns="0" bIns="0" numCol="1" spcCol="1270" anchor="t" anchorCtr="0">
          <a:noAutofit/>
        </a:bodyPr>
        <a:lstStyle/>
        <a:p>
          <a:pPr lvl="0" algn="l" defTabSz="1111250">
            <a:lnSpc>
              <a:spcPct val="90000"/>
            </a:lnSpc>
            <a:spcBef>
              <a:spcPct val="0"/>
            </a:spcBef>
            <a:spcAft>
              <a:spcPct val="35000"/>
            </a:spcAft>
          </a:pPr>
          <a:r>
            <a:rPr lang="en-US" sz="2500" kern="1200" dirty="0" smtClean="0"/>
            <a:t>Educated Guess</a:t>
          </a:r>
          <a:endParaRPr lang="en-US" sz="2500" kern="1200" dirty="0"/>
        </a:p>
      </dsp:txBody>
      <dsp:txXfrm>
        <a:off x="905256" y="3926490"/>
        <a:ext cx="1407261" cy="1224153"/>
      </dsp:txXfrm>
    </dsp:sp>
    <dsp:sp modelId="{01D7DFFD-4705-FC4B-856B-559BD44C277A}">
      <dsp:nvSpPr>
        <dsp:cNvPr id="0" name=""/>
        <dsp:cNvSpPr/>
      </dsp:nvSpPr>
      <dsp:spPr>
        <a:xfrm>
          <a:off x="2147925" y="2635471"/>
          <a:ext cx="329184" cy="329184"/>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2312517" y="2800063"/>
          <a:ext cx="1728216" cy="2350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428" tIns="0" rIns="0" bIns="0" numCol="1" spcCol="1270" anchor="t" anchorCtr="0">
          <a:noAutofit/>
        </a:bodyPr>
        <a:lstStyle/>
        <a:p>
          <a:pPr lvl="0" algn="l" defTabSz="1111250">
            <a:lnSpc>
              <a:spcPct val="90000"/>
            </a:lnSpc>
            <a:spcBef>
              <a:spcPct val="0"/>
            </a:spcBef>
            <a:spcAft>
              <a:spcPct val="35000"/>
            </a:spcAft>
          </a:pPr>
          <a:r>
            <a:rPr lang="en-US" sz="2500" kern="1200" dirty="0" smtClean="0"/>
            <a:t>Velocity Planning Games</a:t>
          </a:r>
          <a:endParaRPr lang="en-US" sz="2500" kern="1200" dirty="0"/>
        </a:p>
      </dsp:txBody>
      <dsp:txXfrm>
        <a:off x="2312517" y="2800063"/>
        <a:ext cx="1728216" cy="2350579"/>
      </dsp:txXfrm>
    </dsp:sp>
    <dsp:sp modelId="{FB5BDFC4-300D-A344-B6BE-845AB9119DFF}">
      <dsp:nvSpPr>
        <dsp:cNvPr id="0" name=""/>
        <dsp:cNvSpPr/>
      </dsp:nvSpPr>
      <dsp:spPr>
        <a:xfrm>
          <a:off x="3855567" y="1753876"/>
          <a:ext cx="436168" cy="43616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4073652" y="1971960"/>
          <a:ext cx="1728216" cy="317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117" tIns="0" rIns="0" bIns="0" numCol="1" spcCol="1270" anchor="t" anchorCtr="0">
          <a:noAutofit/>
        </a:bodyPr>
        <a:lstStyle/>
        <a:p>
          <a:pPr lvl="0" algn="l" defTabSz="1111250">
            <a:lnSpc>
              <a:spcPct val="90000"/>
            </a:lnSpc>
            <a:spcBef>
              <a:spcPct val="0"/>
            </a:spcBef>
            <a:spcAft>
              <a:spcPct val="35000"/>
            </a:spcAft>
          </a:pPr>
          <a:r>
            <a:rPr lang="en-US" sz="2500" kern="1200" dirty="0" smtClean="0"/>
            <a:t>Trial Iterations</a:t>
          </a:r>
          <a:endParaRPr lang="en-US" sz="2500" kern="1200" dirty="0"/>
        </a:p>
      </dsp:txBody>
      <dsp:txXfrm>
        <a:off x="4073652" y="1971960"/>
        <a:ext cx="1728216" cy="3178683"/>
      </dsp:txXfrm>
    </dsp:sp>
    <dsp:sp modelId="{3AF79778-A544-5440-A6C8-BF1089C39B06}">
      <dsp:nvSpPr>
        <dsp:cNvPr id="0" name=""/>
        <dsp:cNvSpPr/>
      </dsp:nvSpPr>
      <dsp:spPr>
        <a:xfrm>
          <a:off x="5715457" y="1170603"/>
          <a:ext cx="584301" cy="584301"/>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6007608" y="1462753"/>
          <a:ext cx="1728216" cy="368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609" tIns="0" rIns="0" bIns="0" numCol="1" spcCol="1270" anchor="t" anchorCtr="0">
          <a:noAutofit/>
        </a:bodyPr>
        <a:lstStyle/>
        <a:p>
          <a:pPr lvl="0" algn="l" defTabSz="1111250">
            <a:lnSpc>
              <a:spcPct val="90000"/>
            </a:lnSpc>
            <a:spcBef>
              <a:spcPct val="0"/>
            </a:spcBef>
            <a:spcAft>
              <a:spcPct val="35000"/>
            </a:spcAft>
          </a:pPr>
          <a:r>
            <a:rPr lang="en-US" sz="2500" kern="1200" dirty="0" smtClean="0"/>
            <a:t>Experience</a:t>
          </a:r>
          <a:endParaRPr lang="en-US" sz="2500" kern="1200" dirty="0"/>
        </a:p>
      </dsp:txBody>
      <dsp:txXfrm>
        <a:off x="6007608" y="1462753"/>
        <a:ext cx="1728216" cy="3687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4E4C6-4829-3345-B7CA-419AFAD5026D}">
      <dsp:nvSpPr>
        <dsp:cNvPr id="0" name=""/>
        <dsp:cNvSpPr/>
      </dsp:nvSpPr>
      <dsp:spPr>
        <a:xfrm>
          <a:off x="4518665" y="389005"/>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Calibri" pitchFamily="34" charset="0"/>
              <a:cs typeface="Calibri" pitchFamily="34" charset="0"/>
            </a:rPr>
            <a:t>Devs</a:t>
          </a:r>
          <a:r>
            <a:rPr lang="en-US" sz="2000" kern="1200" dirty="0" smtClean="0">
              <a:latin typeface="Calibri" pitchFamily="34" charset="0"/>
              <a:cs typeface="Calibri" pitchFamily="34" charset="0"/>
            </a:rPr>
            <a:t> select cards they think a </a:t>
          </a:r>
          <a:r>
            <a:rPr lang="en-US" sz="2000" u="sng" kern="1200" dirty="0" smtClean="0">
              <a:latin typeface="Calibri" pitchFamily="34" charset="0"/>
              <a:cs typeface="Calibri" pitchFamily="34" charset="0"/>
            </a:rPr>
            <a:t>pair</a:t>
          </a:r>
          <a:r>
            <a:rPr lang="en-US" sz="2000" u="none" kern="1200" dirty="0" smtClean="0">
              <a:latin typeface="Calibri" pitchFamily="34" charset="0"/>
              <a:cs typeface="Calibri" pitchFamily="34" charset="0"/>
            </a:rPr>
            <a:t> </a:t>
          </a:r>
          <a:r>
            <a:rPr lang="en-US" sz="2000" kern="1200" dirty="0" smtClean="0">
              <a:latin typeface="Calibri" pitchFamily="34" charset="0"/>
              <a:cs typeface="Calibri" pitchFamily="34" charset="0"/>
            </a:rPr>
            <a:t>can get “done” within an iteration</a:t>
          </a:r>
          <a:endParaRPr lang="en-US" sz="2000" kern="1200" dirty="0">
            <a:latin typeface="Calibri" pitchFamily="34" charset="0"/>
            <a:cs typeface="Calibri" pitchFamily="34" charset="0"/>
          </a:endParaRPr>
        </a:p>
      </dsp:txBody>
      <dsp:txXfrm>
        <a:off x="4518665" y="389005"/>
        <a:ext cx="1977327" cy="1977327"/>
      </dsp:txXfrm>
    </dsp:sp>
    <dsp:sp modelId="{AEF29B62-6F63-4D4E-A258-52045D031096}">
      <dsp:nvSpPr>
        <dsp:cNvPr id="0" name=""/>
        <dsp:cNvSpPr/>
      </dsp:nvSpPr>
      <dsp:spPr>
        <a:xfrm>
          <a:off x="1486567" y="-70255"/>
          <a:ext cx="4680645" cy="4680645"/>
        </a:xfrm>
        <a:prstGeom prst="circularArrow">
          <a:avLst>
            <a:gd name="adj1" fmla="val 8238"/>
            <a:gd name="adj2" fmla="val 575203"/>
            <a:gd name="adj3" fmla="val 3223755"/>
            <a:gd name="adj4" fmla="val 172200"/>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09A82D-CCE3-1543-AF3C-2817E012E20A}">
      <dsp:nvSpPr>
        <dsp:cNvPr id="0" name=""/>
        <dsp:cNvSpPr/>
      </dsp:nvSpPr>
      <dsp:spPr>
        <a:xfrm>
          <a:off x="2712951" y="3272929"/>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tallies up the total (secretly)</a:t>
          </a:r>
          <a:endParaRPr lang="en-US" sz="2000" kern="1200" dirty="0">
            <a:latin typeface="Calibri" pitchFamily="34" charset="0"/>
            <a:cs typeface="Calibri" pitchFamily="34" charset="0"/>
          </a:endParaRPr>
        </a:p>
      </dsp:txBody>
      <dsp:txXfrm>
        <a:off x="2712951" y="3272929"/>
        <a:ext cx="1977327" cy="1977327"/>
      </dsp:txXfrm>
    </dsp:sp>
    <dsp:sp modelId="{78F66357-1B9E-944E-A44F-D7FF07F93A75}">
      <dsp:nvSpPr>
        <dsp:cNvPr id="0" name=""/>
        <dsp:cNvSpPr/>
      </dsp:nvSpPr>
      <dsp:spPr>
        <a:xfrm>
          <a:off x="1361292" y="-1341"/>
          <a:ext cx="4680645" cy="4680645"/>
        </a:xfrm>
        <a:prstGeom prst="circularArrow">
          <a:avLst>
            <a:gd name="adj1" fmla="val 8238"/>
            <a:gd name="adj2" fmla="val 575203"/>
            <a:gd name="adj3" fmla="val 10175879"/>
            <a:gd name="adj4" fmla="val 7256757"/>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D65204-856F-3F44-9797-6CC1E3002A37}">
      <dsp:nvSpPr>
        <dsp:cNvPr id="0" name=""/>
        <dsp:cNvSpPr/>
      </dsp:nvSpPr>
      <dsp:spPr>
        <a:xfrm>
          <a:off x="1047919" y="389010"/>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lays out sampling of stories</a:t>
          </a:r>
          <a:endParaRPr lang="en-US" sz="2000" kern="1200" dirty="0">
            <a:latin typeface="Calibri" pitchFamily="34" charset="0"/>
            <a:cs typeface="Calibri" pitchFamily="34" charset="0"/>
          </a:endParaRPr>
        </a:p>
      </dsp:txBody>
      <dsp:txXfrm>
        <a:off x="1047919" y="389010"/>
        <a:ext cx="1977327" cy="1977327"/>
      </dsp:txXfrm>
    </dsp:sp>
    <dsp:sp modelId="{A0B7D020-9CE4-E541-B22E-850F21078D35}">
      <dsp:nvSpPr>
        <dsp:cNvPr id="0" name=""/>
        <dsp:cNvSpPr/>
      </dsp:nvSpPr>
      <dsp:spPr>
        <a:xfrm>
          <a:off x="1521296" y="-69892"/>
          <a:ext cx="4680645" cy="4680645"/>
        </a:xfrm>
        <a:prstGeom prst="circularArrow">
          <a:avLst>
            <a:gd name="adj1" fmla="val 8238"/>
            <a:gd name="adj2" fmla="val 575203"/>
            <a:gd name="adj3" fmla="val 16823796"/>
            <a:gd name="adj4" fmla="val 14652812"/>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r>
              <a:rPr lang="en-IN" smtClean="0"/>
              <a:t>Estimating the Work</a:t>
            </a: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r>
              <a:rPr lang="en-US" smtClean="0"/>
              <a:t>Estimating the Work</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20 minutes – great if they can estimate all their stories, but not absolutely necessary</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18</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Were there any problems? Anything you didn’t know</a:t>
            </a:r>
            <a:r>
              <a:rPr lang="en-US" baseline="0" dirty="0" smtClean="0"/>
              <a:t> when you came to estimate?</a:t>
            </a:r>
          </a:p>
          <a:p>
            <a:r>
              <a:rPr lang="en-US" baseline="0" dirty="0" smtClean="0"/>
              <a:t>This is where we do some more work – research – to allow us to better understand the story.</a:t>
            </a:r>
          </a:p>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dirty="0"/>
              <a:t>Now we need to figure out how fast we think we can work</a:t>
            </a:r>
          </a:p>
          <a:p>
            <a:pPr>
              <a:buFont typeface="Arial" pitchFamily="34" charset="0"/>
              <a:buChar char="•"/>
            </a:pPr>
            <a:r>
              <a:rPr lang="en-US" dirty="0"/>
              <a:t>Initially it’s a guess.  Experience makes our guesses more accurate and precise.</a:t>
            </a:r>
          </a:p>
          <a:p>
            <a:pPr>
              <a:buFont typeface="Arial" pitchFamily="34" charset="0"/>
              <a:buChar char="•"/>
            </a:pPr>
            <a:r>
              <a:rPr lang="en-US" dirty="0"/>
              <a:t>Velocity – the amount of work that we can complete in an iteration</a:t>
            </a:r>
          </a:p>
          <a:p>
            <a:endParaRPr lang="en-US" dirty="0"/>
          </a:p>
          <a:p>
            <a:r>
              <a:rPr lang="en-US" dirty="0"/>
              <a:t>-----------------------------------------------------------------------------------------------------------</a:t>
            </a:r>
          </a:p>
          <a:p>
            <a:r>
              <a:rPr lang="en-US" dirty="0"/>
              <a:t>Once we’ve figured out how difficult each of our stories is, then we need to figure out how many we can fit into an Iteration.  That’s what we call velocity – the amount of work, computed based on our estimates, that will fit in an Iteration.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We do not want to rely on individual estimates, certainly not from those who will not be delivering the project.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Do you do this now?</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4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22</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26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27</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answer the questions of:</a:t>
            </a:r>
          </a:p>
          <a:p>
            <a:pPr>
              <a:buFont typeface="Arial"/>
              <a:buChar char="•"/>
            </a:pPr>
            <a:r>
              <a:rPr lang="en-US" dirty="0"/>
              <a:t> How long will it take?</a:t>
            </a:r>
          </a:p>
          <a:p>
            <a:pPr>
              <a:buFont typeface="Arial"/>
              <a:buChar char="•"/>
            </a:pPr>
            <a:r>
              <a:rPr lang="en-US" dirty="0"/>
              <a:t> How much will it cost?</a:t>
            </a:r>
            <a:endParaRPr lang="en-US" sz="1100" dirty="0"/>
          </a:p>
          <a:p>
            <a:endParaRPr lang="en-US" dirty="0" smtClean="0"/>
          </a:p>
          <a:p>
            <a:r>
              <a:rPr lang="en-US" dirty="0" smtClean="0"/>
              <a:t>Other things</a:t>
            </a:r>
            <a:r>
              <a:rPr lang="en-US" baseline="0" dirty="0" smtClean="0"/>
              <a:t> can impact velocity, like ramp up, scheduled absences, etc, and should be factored in the plan</a:t>
            </a:r>
          </a:p>
          <a:p>
            <a:endParaRPr lang="en-US" b="1" dirty="0" smtClean="0"/>
          </a:p>
          <a:p>
            <a:r>
              <a:rPr lang="en-US" b="1" dirty="0" smtClean="0"/>
              <a:t>Low: 1</a:t>
            </a:r>
            <a:r>
              <a:rPr lang="en-US" b="1" baseline="0" dirty="0" smtClean="0"/>
              <a:t> min</a:t>
            </a:r>
          </a:p>
          <a:p>
            <a:r>
              <a:rPr lang="en-US" b="1" baseline="0" dirty="0" smtClean="0"/>
              <a:t>High: 3 min</a:t>
            </a:r>
            <a:endParaRPr lang="en-US" b="1" dirty="0" smtClean="0"/>
          </a:p>
          <a:p>
            <a:endParaRPr lang="en-US" dirty="0"/>
          </a:p>
        </p:txBody>
      </p:sp>
      <p:sp>
        <p:nvSpPr>
          <p:cNvPr id="4" name="Slide Number Placeholder 3"/>
          <p:cNvSpPr>
            <a:spLocks noGrp="1"/>
          </p:cNvSpPr>
          <p:nvPr>
            <p:ph type="sldNum" sz="quarter" idx="10"/>
          </p:nvPr>
        </p:nvSpPr>
        <p:spPr/>
        <p:txBody>
          <a:bodyPr/>
          <a:lstStyle/>
          <a:p>
            <a:fld id="{7A82CE06-0A67-43D7-AFAF-160C90F8853E}" type="slidenum">
              <a:rPr lang="en-US" smtClean="0"/>
              <a:pPr/>
              <a:t>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31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distance from here to the airport?</a:t>
            </a:r>
          </a:p>
          <a:p>
            <a:r>
              <a:rPr lang="en-US" dirty="0" smtClean="0"/>
              <a:t>How long does it take to get there?</a:t>
            </a:r>
          </a:p>
          <a:p>
            <a:r>
              <a:rPr lang="en-US" dirty="0" smtClean="0"/>
              <a:t>Variables – traffic</a:t>
            </a:r>
            <a:r>
              <a:rPr lang="en-US" baseline="0" dirty="0" smtClean="0"/>
              <a:t> conditions, mode of transportation, weather – all make a huge difference in the time it takes to arrive, yet the distance remains constant.</a:t>
            </a:r>
          </a:p>
          <a:p>
            <a:r>
              <a:rPr lang="en-US" baseline="0" dirty="0" smtClean="0"/>
              <a:t>Same with writing software – lots of things affect how long it takes to get to “done” – what are they here? (support, interruptions, meetings, etc.).</a:t>
            </a:r>
          </a:p>
          <a:p>
            <a:r>
              <a:rPr lang="en-US" baseline="0" dirty="0" smtClean="0"/>
              <a:t>So we take a 2-part approach to agile estimating – relative size (effort, complexity) of each story, and how fast we can get work done.</a:t>
            </a:r>
          </a:p>
          <a:p>
            <a:r>
              <a:rPr lang="en-US" baseline="0" dirty="0" smtClean="0"/>
              <a:t>We will look at relative size first.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113746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219472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Estimating the Work</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1143000"/>
          </a:xfrm>
        </p:spPr>
        <p:txBody>
          <a:bodyPr>
            <a:normAutofit/>
          </a:bodyPr>
          <a:lstStyle/>
          <a:p>
            <a:pPr eaLnBrk="1" hangingPunct="1">
              <a:defRPr/>
            </a:pPr>
            <a:r>
              <a:rPr lang="en-US" dirty="0"/>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3" name="Rectangle 2"/>
          <p:cNvSpPr/>
          <p:nvPr/>
        </p:nvSpPr>
        <p:spPr>
          <a:xfrm>
            <a:off x="251520" y="1052736"/>
            <a:ext cx="8568952" cy="5472608"/>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924235"/>
          </a:xfrm>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sz="2400" dirty="0" smtClean="0"/>
              <a:t>Like “Rock Paper Scissors”</a:t>
            </a:r>
          </a:p>
          <a:p>
            <a:pPr lvl="1"/>
            <a:r>
              <a:rPr lang="en-US" sz="2400" dirty="0" smtClean="0"/>
              <a:t>Use finger counting</a:t>
            </a:r>
          </a:p>
          <a:p>
            <a:pPr lvl="1"/>
            <a:r>
              <a:rPr lang="en-US" sz="2400" dirty="0" smtClean="0"/>
              <a:t>Everyone “throws” their estimate after a count of 3</a:t>
            </a:r>
          </a:p>
          <a:p>
            <a:pPr lvl="1"/>
            <a:r>
              <a:rPr lang="en-US" sz="2400" dirty="0" smtClean="0"/>
              <a:t>“One, two, three, Throw!”</a:t>
            </a:r>
          </a:p>
          <a:p>
            <a:r>
              <a:rPr lang="en-US" sz="2400"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3131840" y="6093296"/>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24235"/>
          </a:xfrm>
        </p:spPr>
        <p:txBody>
          <a:bodyPr/>
          <a:lstStyle/>
          <a:p>
            <a:r>
              <a:rPr lang="en-US" dirty="0" smtClean="0"/>
              <a:t>Agile Estimation: Thrown Estimates</a:t>
            </a:r>
            <a:endParaRPr lang="en-US" dirty="0"/>
          </a:p>
        </p:txBody>
      </p:sp>
      <p:pic>
        <p:nvPicPr>
          <p:cNvPr id="4" name="Picture 3" descr="IMG_0413.JPG"/>
          <p:cNvPicPr>
            <a:picLocks noChangeAspect="1"/>
          </p:cNvPicPr>
          <p:nvPr/>
        </p:nvPicPr>
        <p:blipFill>
          <a:blip r:embed="rId2"/>
          <a:srcRect l="39763" t="27859" r="12988" b="21533"/>
          <a:stretch>
            <a:fillRect/>
          </a:stretch>
        </p:blipFill>
        <p:spPr>
          <a:xfrm>
            <a:off x="539552" y="1009531"/>
            <a:ext cx="1764196" cy="1411357"/>
          </a:xfrm>
          <a:prstGeom prst="rect">
            <a:avLst/>
          </a:prstGeom>
        </p:spPr>
      </p:pic>
      <p:pic>
        <p:nvPicPr>
          <p:cNvPr id="5" name="Picture 4" descr="IMG_0414.JPG"/>
          <p:cNvPicPr>
            <a:picLocks noChangeAspect="1"/>
          </p:cNvPicPr>
          <p:nvPr/>
        </p:nvPicPr>
        <p:blipFill>
          <a:blip r:embed="rId3"/>
          <a:srcRect l="35038" t="27859" r="9838" b="5718"/>
          <a:stretch>
            <a:fillRect/>
          </a:stretch>
        </p:blipFill>
        <p:spPr>
          <a:xfrm>
            <a:off x="2699792" y="966326"/>
            <a:ext cx="1616180" cy="1454562"/>
          </a:xfrm>
          <a:prstGeom prst="rect">
            <a:avLst/>
          </a:prstGeom>
        </p:spPr>
      </p:pic>
      <p:pic>
        <p:nvPicPr>
          <p:cNvPr id="6" name="Picture 5" descr="IMG_0415.JPG"/>
          <p:cNvPicPr>
            <a:picLocks noChangeAspect="1"/>
          </p:cNvPicPr>
          <p:nvPr/>
        </p:nvPicPr>
        <p:blipFill>
          <a:blip r:embed="rId4"/>
          <a:srcRect l="27950" t="22588" r="16138" b="6773"/>
          <a:stretch>
            <a:fillRect/>
          </a:stretch>
        </p:blipFill>
        <p:spPr>
          <a:xfrm>
            <a:off x="5076056" y="980728"/>
            <a:ext cx="1526140" cy="1440160"/>
          </a:xfrm>
          <a:prstGeom prst="rect">
            <a:avLst/>
          </a:prstGeom>
        </p:spPr>
      </p:pic>
      <p:pic>
        <p:nvPicPr>
          <p:cNvPr id="7" name="Picture 6" descr="IMG_0416.JPG"/>
          <p:cNvPicPr>
            <a:picLocks noChangeAspect="1"/>
          </p:cNvPicPr>
          <p:nvPr/>
        </p:nvPicPr>
        <p:blipFill>
          <a:blip r:embed="rId5"/>
          <a:srcRect l="26375" t="25751" r="18500" b="6773"/>
          <a:stretch>
            <a:fillRect/>
          </a:stretch>
        </p:blipFill>
        <p:spPr>
          <a:xfrm>
            <a:off x="7236296" y="980728"/>
            <a:ext cx="1575175" cy="1440160"/>
          </a:xfrm>
          <a:prstGeom prst="rect">
            <a:avLst/>
          </a:prstGeom>
        </p:spPr>
      </p:pic>
      <p:pic>
        <p:nvPicPr>
          <p:cNvPr id="8" name="Picture 7" descr="IMG_0417.JPG"/>
          <p:cNvPicPr>
            <a:picLocks noChangeAspect="1"/>
          </p:cNvPicPr>
          <p:nvPr/>
        </p:nvPicPr>
        <p:blipFill>
          <a:blip r:embed="rId6"/>
          <a:srcRect l="20863" t="22588" r="17713" b="4664"/>
          <a:stretch>
            <a:fillRect/>
          </a:stretch>
        </p:blipFill>
        <p:spPr>
          <a:xfrm>
            <a:off x="683568" y="3645024"/>
            <a:ext cx="1656184" cy="1465086"/>
          </a:xfrm>
          <a:prstGeom prst="rect">
            <a:avLst/>
          </a:prstGeom>
        </p:spPr>
      </p:pic>
      <p:pic>
        <p:nvPicPr>
          <p:cNvPr id="9" name="Picture 8" descr="IMG_0418.JPG"/>
          <p:cNvPicPr>
            <a:picLocks noChangeAspect="1"/>
          </p:cNvPicPr>
          <p:nvPr/>
        </p:nvPicPr>
        <p:blipFill>
          <a:blip r:embed="rId7"/>
          <a:srcRect l="25588" t="5718" r="13775" b="-207"/>
          <a:stretch>
            <a:fillRect/>
          </a:stretch>
        </p:blipFill>
        <p:spPr>
          <a:xfrm>
            <a:off x="2915816" y="3645024"/>
            <a:ext cx="1422971" cy="1656184"/>
          </a:xfrm>
          <a:prstGeom prst="rect">
            <a:avLst/>
          </a:prstGeom>
        </p:spPr>
      </p:pic>
      <p:pic>
        <p:nvPicPr>
          <p:cNvPr id="10" name="Picture 9" descr="IMG_0420.JPG"/>
          <p:cNvPicPr>
            <a:picLocks noChangeAspect="1"/>
          </p:cNvPicPr>
          <p:nvPr/>
        </p:nvPicPr>
        <p:blipFill>
          <a:blip r:embed="rId8"/>
          <a:srcRect l="27950" r="20075" b="4664"/>
          <a:stretch>
            <a:fillRect/>
          </a:stretch>
        </p:blipFill>
        <p:spPr>
          <a:xfrm>
            <a:off x="5148064" y="3645024"/>
            <a:ext cx="1208843" cy="1656184"/>
          </a:xfrm>
          <a:prstGeom prst="rect">
            <a:avLst/>
          </a:prstGeom>
        </p:spPr>
      </p:pic>
      <p:pic>
        <p:nvPicPr>
          <p:cNvPr id="11" name="Picture 10" descr="IMG_0421.JPG"/>
          <p:cNvPicPr>
            <a:picLocks noChangeAspect="1"/>
          </p:cNvPicPr>
          <p:nvPr/>
        </p:nvPicPr>
        <p:blipFill>
          <a:blip r:embed="rId9"/>
          <a:srcRect l="35038" t="27859" r="27950" b="28914"/>
          <a:stretch>
            <a:fillRect/>
          </a:stretch>
        </p:blipFill>
        <p:spPr>
          <a:xfrm>
            <a:off x="6876256" y="3789040"/>
            <a:ext cx="1403278" cy="1224136"/>
          </a:xfrm>
          <a:prstGeom prst="rect">
            <a:avLst/>
          </a:prstGeom>
        </p:spPr>
      </p:pic>
      <p:sp>
        <p:nvSpPr>
          <p:cNvPr id="12" name="TextBox 11"/>
          <p:cNvSpPr txBox="1"/>
          <p:nvPr/>
        </p:nvSpPr>
        <p:spPr>
          <a:xfrm>
            <a:off x="1043608" y="2564904"/>
            <a:ext cx="720080" cy="400110"/>
          </a:xfrm>
          <a:prstGeom prst="rect">
            <a:avLst/>
          </a:prstGeom>
          <a:noFill/>
        </p:spPr>
        <p:txBody>
          <a:bodyPr wrap="square" rtlCol="0">
            <a:spAutoFit/>
          </a:bodyPr>
          <a:lstStyle/>
          <a:p>
            <a:pPr>
              <a:buNone/>
            </a:pPr>
            <a:r>
              <a:rPr lang="en-US" dirty="0" smtClean="0"/>
              <a:t>Zero</a:t>
            </a:r>
            <a:endParaRPr lang="en-US" dirty="0"/>
          </a:p>
        </p:txBody>
      </p:sp>
      <p:sp>
        <p:nvSpPr>
          <p:cNvPr id="13" name="TextBox 12"/>
          <p:cNvSpPr txBox="1"/>
          <p:nvPr/>
        </p:nvSpPr>
        <p:spPr>
          <a:xfrm>
            <a:off x="3131840" y="2564904"/>
            <a:ext cx="504056" cy="400110"/>
          </a:xfrm>
          <a:prstGeom prst="rect">
            <a:avLst/>
          </a:prstGeom>
          <a:noFill/>
        </p:spPr>
        <p:txBody>
          <a:bodyPr wrap="square" rtlCol="0">
            <a:spAutoFit/>
          </a:bodyPr>
          <a:lstStyle/>
          <a:p>
            <a:pPr>
              <a:buNone/>
            </a:pPr>
            <a:r>
              <a:rPr lang="en-US" dirty="0" smtClean="0"/>
              <a:t>1</a:t>
            </a:r>
            <a:endParaRPr lang="en-US" dirty="0"/>
          </a:p>
        </p:txBody>
      </p:sp>
      <p:sp>
        <p:nvSpPr>
          <p:cNvPr id="14" name="TextBox 13"/>
          <p:cNvSpPr txBox="1"/>
          <p:nvPr/>
        </p:nvSpPr>
        <p:spPr>
          <a:xfrm>
            <a:off x="5076056" y="2564904"/>
            <a:ext cx="864096" cy="400110"/>
          </a:xfrm>
          <a:prstGeom prst="rect">
            <a:avLst/>
          </a:prstGeom>
          <a:noFill/>
        </p:spPr>
        <p:txBody>
          <a:bodyPr wrap="square" rtlCol="0">
            <a:spAutoFit/>
          </a:bodyPr>
          <a:lstStyle/>
          <a:p>
            <a:pPr>
              <a:buNone/>
            </a:pPr>
            <a:r>
              <a:rPr lang="en-US" dirty="0" smtClean="0"/>
              <a:t>2</a:t>
            </a:r>
            <a:endParaRPr lang="en-US" dirty="0"/>
          </a:p>
        </p:txBody>
      </p:sp>
      <p:sp>
        <p:nvSpPr>
          <p:cNvPr id="15" name="TextBox 14"/>
          <p:cNvSpPr txBox="1"/>
          <p:nvPr/>
        </p:nvSpPr>
        <p:spPr>
          <a:xfrm>
            <a:off x="7524328" y="2564904"/>
            <a:ext cx="792088" cy="400110"/>
          </a:xfrm>
          <a:prstGeom prst="rect">
            <a:avLst/>
          </a:prstGeom>
          <a:noFill/>
        </p:spPr>
        <p:txBody>
          <a:bodyPr wrap="square" rtlCol="0">
            <a:spAutoFit/>
          </a:bodyPr>
          <a:lstStyle/>
          <a:p>
            <a:pPr>
              <a:buNone/>
            </a:pPr>
            <a:r>
              <a:rPr lang="en-US" dirty="0" smtClean="0"/>
              <a:t>3</a:t>
            </a:r>
            <a:endParaRPr lang="en-US" dirty="0"/>
          </a:p>
        </p:txBody>
      </p:sp>
      <p:sp>
        <p:nvSpPr>
          <p:cNvPr id="16" name="TextBox 15"/>
          <p:cNvSpPr txBox="1"/>
          <p:nvPr/>
        </p:nvSpPr>
        <p:spPr>
          <a:xfrm>
            <a:off x="1259632" y="5445224"/>
            <a:ext cx="864096" cy="400110"/>
          </a:xfrm>
          <a:prstGeom prst="rect">
            <a:avLst/>
          </a:prstGeom>
          <a:noFill/>
        </p:spPr>
        <p:txBody>
          <a:bodyPr wrap="square" rtlCol="0">
            <a:spAutoFit/>
          </a:bodyPr>
          <a:lstStyle/>
          <a:p>
            <a:pPr>
              <a:buNone/>
            </a:pPr>
            <a:r>
              <a:rPr lang="en-US" dirty="0" smtClean="0"/>
              <a:t>5</a:t>
            </a:r>
            <a:endParaRPr lang="en-US" dirty="0"/>
          </a:p>
        </p:txBody>
      </p:sp>
      <p:sp>
        <p:nvSpPr>
          <p:cNvPr id="17" name="TextBox 16"/>
          <p:cNvSpPr txBox="1"/>
          <p:nvPr/>
        </p:nvSpPr>
        <p:spPr>
          <a:xfrm>
            <a:off x="3347864" y="5445224"/>
            <a:ext cx="792088" cy="400110"/>
          </a:xfrm>
          <a:prstGeom prst="rect">
            <a:avLst/>
          </a:prstGeom>
          <a:noFill/>
        </p:spPr>
        <p:txBody>
          <a:bodyPr wrap="square" rtlCol="0">
            <a:spAutoFit/>
          </a:bodyPr>
          <a:lstStyle/>
          <a:p>
            <a:pPr>
              <a:buNone/>
            </a:pPr>
            <a:r>
              <a:rPr lang="en-US" dirty="0" smtClean="0"/>
              <a:t>8</a:t>
            </a:r>
            <a:endParaRPr lang="en-US" dirty="0"/>
          </a:p>
        </p:txBody>
      </p:sp>
      <p:sp>
        <p:nvSpPr>
          <p:cNvPr id="18" name="TextBox 17"/>
          <p:cNvSpPr txBox="1"/>
          <p:nvPr/>
        </p:nvSpPr>
        <p:spPr>
          <a:xfrm>
            <a:off x="5508104" y="5445224"/>
            <a:ext cx="864096" cy="400110"/>
          </a:xfrm>
          <a:prstGeom prst="rect">
            <a:avLst/>
          </a:prstGeom>
          <a:noFill/>
        </p:spPr>
        <p:txBody>
          <a:bodyPr wrap="square" rtlCol="0">
            <a:spAutoFit/>
          </a:bodyPr>
          <a:lstStyle/>
          <a:p>
            <a:pPr>
              <a:buNone/>
            </a:pPr>
            <a:r>
              <a:rPr lang="en-US" dirty="0" smtClean="0"/>
              <a:t>10</a:t>
            </a:r>
            <a:endParaRPr lang="en-US" dirty="0"/>
          </a:p>
        </p:txBody>
      </p:sp>
      <p:sp>
        <p:nvSpPr>
          <p:cNvPr id="19" name="TextBox 18"/>
          <p:cNvSpPr txBox="1"/>
          <p:nvPr/>
        </p:nvSpPr>
        <p:spPr>
          <a:xfrm>
            <a:off x="7092280" y="5445224"/>
            <a:ext cx="1008112" cy="707886"/>
          </a:xfrm>
          <a:prstGeom prst="rect">
            <a:avLst/>
          </a:prstGeom>
          <a:noFill/>
        </p:spPr>
        <p:txBody>
          <a:bodyPr wrap="square" rtlCol="0">
            <a:spAutoFit/>
          </a:bodyPr>
          <a:lstStyle/>
          <a:p>
            <a:pPr>
              <a:buNone/>
            </a:pPr>
            <a:r>
              <a:rPr lang="en-US" dirty="0" smtClean="0"/>
              <a:t>Don’t know</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smtClean="0"/>
              <a:t>10 </a:t>
            </a:r>
            <a:r>
              <a:rPr lang="en-US" dirty="0"/>
              <a:t>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6" name="Picture 5" descr="IMG_0420.JPG"/>
          <p:cNvPicPr>
            <a:picLocks noChangeAspect="1"/>
          </p:cNvPicPr>
          <p:nvPr/>
        </p:nvPicPr>
        <p:blipFill>
          <a:blip r:embed="rId3"/>
          <a:srcRect l="27950" r="20075" b="4664"/>
          <a:stretch>
            <a:fillRect/>
          </a:stretch>
        </p:blipFill>
        <p:spPr>
          <a:xfrm>
            <a:off x="6876256" y="4653136"/>
            <a:ext cx="1208843" cy="1656184"/>
          </a:xfrm>
          <a:prstGeom prst="rect">
            <a:avLst/>
          </a:prstGeom>
        </p:spPr>
      </p:pic>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Estimation: </a:t>
            </a:r>
            <a:r>
              <a:rPr lang="en-US" dirty="0" smtClean="0"/>
              <a:t>Tee Shirts</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Tips</a:t>
            </a:r>
            <a:endParaRPr lang="en-US" dirty="0"/>
          </a:p>
        </p:txBody>
      </p:sp>
      <p:sp>
        <p:nvSpPr>
          <p:cNvPr id="4" name="Content Placeholder 3"/>
          <p:cNvSpPr>
            <a:spLocks noGrp="1"/>
          </p:cNvSpPr>
          <p:nvPr>
            <p:ph idx="1"/>
          </p:nvPr>
        </p:nvSpPr>
        <p:spPr/>
        <p:txBody>
          <a:bodyPr/>
          <a:lstStyle/>
          <a:p>
            <a:r>
              <a:rPr lang="en-US" dirty="0" smtClean="0"/>
              <a:t>All stories are sized relative to another</a:t>
            </a:r>
          </a:p>
          <a:p>
            <a:endParaRPr lang="en-US" dirty="0" smtClean="0"/>
          </a:p>
          <a:p>
            <a:r>
              <a:rPr lang="en-US" dirty="0" smtClean="0"/>
              <a:t>Sort out the stories and find the smallest</a:t>
            </a:r>
          </a:p>
          <a:p>
            <a:endParaRPr lang="en-US" dirty="0" smtClean="0"/>
          </a:p>
          <a:p>
            <a:r>
              <a:rPr lang="en-US" dirty="0" smtClean="0"/>
              <a:t>Size all other stories relative to that one.</a:t>
            </a:r>
          </a:p>
          <a:p>
            <a:endParaRPr lang="en-US" dirty="0" smtClean="0"/>
          </a:p>
          <a:p>
            <a:r>
              <a:rPr lang="en-US" dirty="0" smtClean="0"/>
              <a:t>Twice as big, three times as big, </a:t>
            </a:r>
            <a:r>
              <a:rPr lang="en-US" dirty="0" err="1" smtClean="0"/>
              <a:t>etc</a:t>
            </a:r>
            <a:endParaRPr lang="en-US" dirty="0"/>
          </a:p>
        </p:txBody>
      </p:sp>
    </p:spTree>
    <p:extLst>
      <p:ext uri="{BB962C8B-B14F-4D97-AF65-F5344CB8AC3E}">
        <p14:creationId xmlns:p14="http://schemas.microsoft.com/office/powerpoint/2010/main" val="27487000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Using the stories you wrote for your animal</a:t>
            </a:r>
          </a:p>
          <a:p>
            <a:r>
              <a:rPr lang="en-US" dirty="0" smtClean="0"/>
              <a:t>Size the stories relative to each based on….</a:t>
            </a:r>
          </a:p>
          <a:p>
            <a:pPr lvl="1"/>
            <a:r>
              <a:rPr lang="en-US" dirty="0" smtClean="0"/>
              <a:t>The effort it would take to develop this story</a:t>
            </a:r>
          </a:p>
          <a:p>
            <a:pPr lvl="1"/>
            <a:r>
              <a:rPr lang="en-US" dirty="0" smtClean="0"/>
              <a:t>Note any assumptions you are making</a:t>
            </a:r>
          </a:p>
          <a:p>
            <a:pPr lvl="1"/>
            <a:r>
              <a:rPr lang="en-US" dirty="0" smtClean="0"/>
              <a:t>It’s the team getting it to “done”</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much can we do?</a:t>
            </a:r>
            <a:endParaRPr lang="en-US" dirty="0"/>
          </a:p>
        </p:txBody>
      </p:sp>
    </p:spTree>
    <p:extLst>
      <p:ext uri="{BB962C8B-B14F-4D97-AF65-F5344CB8AC3E}">
        <p14:creationId xmlns:p14="http://schemas.microsoft.com/office/powerpoint/2010/main" val="160988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extLst>
      <p:ext uri="{BB962C8B-B14F-4D97-AF65-F5344CB8AC3E}">
        <p14:creationId xmlns:p14="http://schemas.microsoft.com/office/powerpoint/2010/main" val="193695309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nvPr>
        </p:nvGraphicFramePr>
        <p:xfrm>
          <a:off x="914400" y="1179513"/>
          <a:ext cx="8229600" cy="515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129951" y="3415927"/>
            <a:ext cx="4547442" cy="158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142976" y="5693571"/>
            <a:ext cx="7000924" cy="2146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93116" y="3261623"/>
            <a:ext cx="2127141" cy="461665"/>
          </a:xfrm>
          <a:prstGeom prst="rect">
            <a:avLst/>
          </a:prstGeom>
          <a:noFill/>
        </p:spPr>
        <p:txBody>
          <a:bodyPr wrap="square" rtlCol="0">
            <a:spAutoFit/>
          </a:bodyPr>
          <a:lstStyle/>
          <a:p>
            <a:pPr algn="ctr">
              <a:buNone/>
            </a:pPr>
            <a:r>
              <a:rPr lang="en-US" sz="2400" dirty="0" smtClean="0"/>
              <a:t>Accuracy</a:t>
            </a:r>
            <a:endParaRPr lang="en-US" sz="2400" dirty="0"/>
          </a:p>
        </p:txBody>
      </p:sp>
      <p:sp>
        <p:nvSpPr>
          <p:cNvPr id="16" name="TextBox 15"/>
          <p:cNvSpPr txBox="1"/>
          <p:nvPr/>
        </p:nvSpPr>
        <p:spPr>
          <a:xfrm>
            <a:off x="3945058" y="5786472"/>
            <a:ext cx="2127141" cy="461665"/>
          </a:xfrm>
          <a:prstGeom prst="rect">
            <a:avLst/>
          </a:prstGeom>
          <a:noFill/>
        </p:spPr>
        <p:txBody>
          <a:bodyPr wrap="square" rtlCol="0">
            <a:spAutoFit/>
          </a:bodyPr>
          <a:lstStyle/>
          <a:p>
            <a:pPr algn="ctr">
              <a:buNone/>
            </a:pPr>
            <a:r>
              <a:rPr lang="en-US" sz="2400" dirty="0" smtClean="0"/>
              <a:t>Effort/Time</a:t>
            </a:r>
            <a:endParaRPr lang="en-US" sz="2400" dirty="0"/>
          </a:p>
        </p:txBody>
      </p:sp>
      <p:cxnSp>
        <p:nvCxnSpPr>
          <p:cNvPr id="10" name="Straight Connector 9"/>
          <p:cNvCxnSpPr/>
          <p:nvPr/>
        </p:nvCxnSpPr>
        <p:spPr bwMode="auto">
          <a:xfrm rot="16200000" flipH="1">
            <a:off x="2098864" y="2449957"/>
            <a:ext cx="3592485" cy="1638795"/>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6841500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408"/>
            <a:ext cx="8229600" cy="1143000"/>
          </a:xfrm>
        </p:spPr>
        <p:txBody>
          <a:bodyPr/>
          <a:lstStyle/>
          <a:p>
            <a:r>
              <a:rPr lang="en-US" dirty="0" smtClean="0"/>
              <a:t>Velocity Planning Game</a:t>
            </a:r>
            <a:endParaRPr lang="en-US" dirty="0"/>
          </a:p>
        </p:txBody>
      </p:sp>
      <p:pic>
        <p:nvPicPr>
          <p:cNvPr id="7" name="Picture 6" descr="pm_group.jpg"/>
          <p:cNvPicPr>
            <a:picLocks noChangeAspect="1"/>
          </p:cNvPicPr>
          <p:nvPr/>
        </p:nvPicPr>
        <p:blipFill>
          <a:blip r:embed="rId3"/>
          <a:stretch>
            <a:fillRect/>
          </a:stretch>
        </p:blipFill>
        <p:spPr>
          <a:xfrm>
            <a:off x="3384906" y="2438720"/>
            <a:ext cx="2546685" cy="1877271"/>
          </a:xfrm>
          <a:prstGeom prst="rect">
            <a:avLst/>
          </a:prstGeom>
        </p:spPr>
      </p:pic>
      <p:graphicFrame>
        <p:nvGraphicFramePr>
          <p:cNvPr id="8" name="Diagram 7"/>
          <p:cNvGraphicFramePr/>
          <p:nvPr/>
        </p:nvGraphicFramePr>
        <p:xfrm>
          <a:off x="966894" y="838199"/>
          <a:ext cx="7403230" cy="525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225819" y="5001161"/>
            <a:ext cx="3050781" cy="1446550"/>
          </a:xfrm>
          <a:prstGeom prst="rect">
            <a:avLst/>
          </a:prstGeom>
          <a:noFill/>
          <a:ln>
            <a:solidFill>
              <a:schemeClr val="bg2">
                <a:lumMod val="60000"/>
                <a:lumOff val="40000"/>
              </a:schemeClr>
            </a:solidFill>
          </a:ln>
        </p:spPr>
        <p:txBody>
          <a:bodyPr wrap="square" rtlCol="0">
            <a:spAutoFit/>
          </a:bodyPr>
          <a:lstStyle/>
          <a:p>
            <a:r>
              <a:rPr lang="en-US" sz="2000" dirty="0" smtClean="0">
                <a:latin typeface="Calibri" pitchFamily="34" charset="0"/>
                <a:cs typeface="Calibri" pitchFamily="34" charset="0"/>
              </a:rPr>
              <a:t>Team should decide in advance on:</a:t>
            </a:r>
          </a:p>
          <a:p>
            <a:pPr algn="l">
              <a:buFont typeface="Arial"/>
              <a:buChar char="•"/>
            </a:pPr>
            <a:r>
              <a:rPr lang="en-US" sz="2000" dirty="0" smtClean="0">
                <a:latin typeface="Calibri" pitchFamily="34" charset="0"/>
                <a:cs typeface="Calibri" pitchFamily="34" charset="0"/>
              </a:rPr>
              <a:t> Length of iteration</a:t>
            </a:r>
          </a:p>
          <a:p>
            <a:pPr algn="l">
              <a:buFont typeface="Arial"/>
              <a:buChar char="•"/>
            </a:pPr>
            <a:r>
              <a:rPr lang="en-US" sz="2000" dirty="0" smtClean="0">
                <a:latin typeface="Calibri" pitchFamily="34" charset="0"/>
                <a:cs typeface="Calibri" pitchFamily="34" charset="0"/>
              </a:rPr>
              <a:t> Definition of “done”</a:t>
            </a:r>
            <a:endParaRPr lang="en-US" sz="2000" dirty="0">
              <a:latin typeface="Calibri" pitchFamily="34" charset="0"/>
              <a:cs typeface="Calibri" pitchFamily="34" charset="0"/>
            </a:endParaRPr>
          </a:p>
        </p:txBody>
      </p:sp>
      <p:sp>
        <p:nvSpPr>
          <p:cNvPr id="10" name="TextBox 9"/>
          <p:cNvSpPr txBox="1"/>
          <p:nvPr/>
        </p:nvSpPr>
        <p:spPr>
          <a:xfrm>
            <a:off x="5868144" y="5733256"/>
            <a:ext cx="3057564" cy="707886"/>
          </a:xfrm>
          <a:prstGeom prst="rect">
            <a:avLst/>
          </a:prstGeom>
          <a:noFill/>
          <a:ln>
            <a:solidFill>
              <a:srgbClr val="B3B3B3"/>
            </a:solidFill>
          </a:ln>
        </p:spPr>
        <p:txBody>
          <a:bodyPr wrap="square" rtlCol="0">
            <a:spAutoFit/>
          </a:bodyPr>
          <a:lstStyle/>
          <a:p>
            <a:pPr>
              <a:buNone/>
            </a:pPr>
            <a:r>
              <a:rPr lang="en-US" sz="2000" dirty="0" smtClean="0">
                <a:latin typeface="Calibri" pitchFamily="34" charset="0"/>
                <a:cs typeface="Calibri" pitchFamily="34" charset="0"/>
              </a:rPr>
              <a:t>After a min of 10 iterations, look for convergence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768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extLst>
      <p:ext uri="{BB962C8B-B14F-4D97-AF65-F5344CB8AC3E}">
        <p14:creationId xmlns:p14="http://schemas.microsoft.com/office/powerpoint/2010/main" val="252422271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143578174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297672084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Estimate your velocity</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Get back into your groups</a:t>
            </a:r>
          </a:p>
          <a:p>
            <a:r>
              <a:rPr lang="en-US" dirty="0" smtClean="0"/>
              <a:t>Use the estimates you developed a few minutes ago</a:t>
            </a:r>
          </a:p>
          <a:p>
            <a:r>
              <a:rPr lang="en-US" dirty="0" smtClean="0"/>
              <a:t>How many stories could you complete in a single iteration?</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How Many Pairs?</a:t>
            </a:r>
            <a:endParaRPr lang="en-US" dirty="0"/>
          </a:p>
        </p:txBody>
      </p:sp>
      <p:sp>
        <p:nvSpPr>
          <p:cNvPr id="6" name="Content Placeholder 5"/>
          <p:cNvSpPr>
            <a:spLocks noGrp="1"/>
          </p:cNvSpPr>
          <p:nvPr>
            <p:ph idx="1"/>
          </p:nvPr>
        </p:nvSpPr>
        <p:spPr/>
        <p:txBody>
          <a:bodyPr/>
          <a:lstStyle/>
          <a:p>
            <a:r>
              <a:rPr lang="en-US" sz="2800" dirty="0" smtClean="0"/>
              <a:t>Unfortunately this is often more art than science</a:t>
            </a:r>
          </a:p>
          <a:p>
            <a:r>
              <a:rPr lang="en-US" sz="2800" dirty="0" smtClean="0"/>
              <a:t>But, it will probably be influenced by:</a:t>
            </a:r>
          </a:p>
          <a:p>
            <a:pPr lvl="2"/>
            <a:r>
              <a:rPr lang="en-US" dirty="0" smtClean="0"/>
              <a:t>Availability</a:t>
            </a:r>
          </a:p>
          <a:p>
            <a:pPr lvl="2"/>
            <a:r>
              <a:rPr lang="en-US" dirty="0" smtClean="0"/>
              <a:t>How many different feature sets/subsystems there are</a:t>
            </a:r>
          </a:p>
          <a:p>
            <a:pPr lvl="2"/>
            <a:r>
              <a:rPr lang="en-US" dirty="0" smtClean="0"/>
              <a:t>How many points in the total</a:t>
            </a:r>
          </a:p>
          <a:p>
            <a:pPr lvl="2"/>
            <a:r>
              <a:rPr lang="en-US" dirty="0" smtClean="0"/>
              <a:t>Gut feel – “too many cooks in the kitchen”</a:t>
            </a:r>
          </a:p>
          <a:p>
            <a:endParaRPr lang="en-US" dirty="0"/>
          </a:p>
        </p:txBody>
      </p:sp>
      <p:pic>
        <p:nvPicPr>
          <p:cNvPr id="5" name="Picture 4"/>
          <p:cNvPicPr>
            <a:picLocks noChangeAspect="1"/>
          </p:cNvPicPr>
          <p:nvPr/>
        </p:nvPicPr>
        <p:blipFill>
          <a:blip r:embed="rId3"/>
          <a:stretch>
            <a:fillRect/>
          </a:stretch>
        </p:blipFill>
        <p:spPr>
          <a:xfrm>
            <a:off x="5796136" y="4634810"/>
            <a:ext cx="3347864" cy="2223190"/>
          </a:xfrm>
          <a:prstGeom prst="rect">
            <a:avLst/>
          </a:prstGeom>
        </p:spPr>
      </p:pic>
    </p:spTree>
    <p:extLst>
      <p:ext uri="{BB962C8B-B14F-4D97-AF65-F5344CB8AC3E}">
        <p14:creationId xmlns:p14="http://schemas.microsoft.com/office/powerpoint/2010/main" val="38173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long?</a:t>
            </a:r>
            <a:endParaRPr lang="en-US" dirty="0"/>
          </a:p>
        </p:txBody>
      </p:sp>
    </p:spTree>
    <p:extLst>
      <p:ext uri="{BB962C8B-B14F-4D97-AF65-F5344CB8AC3E}">
        <p14:creationId xmlns:p14="http://schemas.microsoft.com/office/powerpoint/2010/main" val="4261183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How many iterations?</a:t>
            </a:r>
            <a:endParaRPr lang="en-US" dirty="0"/>
          </a:p>
        </p:txBody>
      </p:sp>
      <p:grpSp>
        <p:nvGrpSpPr>
          <p:cNvPr id="8" name="Group 7"/>
          <p:cNvGrpSpPr/>
          <p:nvPr/>
        </p:nvGrpSpPr>
        <p:grpSpPr>
          <a:xfrm>
            <a:off x="152400" y="1730680"/>
            <a:ext cx="8938688" cy="3972315"/>
            <a:chOff x="152400" y="1730680"/>
            <a:chExt cx="8938688" cy="3972315"/>
          </a:xfrm>
        </p:grpSpPr>
        <p:grpSp>
          <p:nvGrpSpPr>
            <p:cNvPr id="2" name="Group 7"/>
            <p:cNvGrpSpPr>
              <a:grpSpLocks/>
            </p:cNvGrpSpPr>
            <p:nvPr/>
          </p:nvGrpSpPr>
          <p:grpSpPr bwMode="auto">
            <a:xfrm>
              <a:off x="381000" y="1778305"/>
              <a:ext cx="1143000" cy="538163"/>
              <a:chOff x="381000" y="1752600"/>
              <a:chExt cx="1143000" cy="537865"/>
            </a:xfrm>
          </p:grpSpPr>
          <p:sp>
            <p:nvSpPr>
              <p:cNvPr id="38947" name="Rectangle 5"/>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8" name="TextBox 6"/>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3" name="Group 9"/>
            <p:cNvGrpSpPr>
              <a:grpSpLocks/>
            </p:cNvGrpSpPr>
            <p:nvPr/>
          </p:nvGrpSpPr>
          <p:grpSpPr bwMode="auto">
            <a:xfrm>
              <a:off x="609600" y="2095805"/>
              <a:ext cx="1143000" cy="538163"/>
              <a:chOff x="381000" y="1752600"/>
              <a:chExt cx="1143000" cy="537865"/>
            </a:xfrm>
          </p:grpSpPr>
          <p:sp>
            <p:nvSpPr>
              <p:cNvPr id="38945" name="Rectangle 10"/>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6" name="TextBox 11"/>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4" name="Group 12"/>
            <p:cNvGrpSpPr>
              <a:grpSpLocks/>
            </p:cNvGrpSpPr>
            <p:nvPr/>
          </p:nvGrpSpPr>
          <p:grpSpPr bwMode="auto">
            <a:xfrm>
              <a:off x="914400" y="2397430"/>
              <a:ext cx="1143000" cy="536575"/>
              <a:chOff x="381000" y="1752600"/>
              <a:chExt cx="1143000" cy="537865"/>
            </a:xfrm>
          </p:grpSpPr>
          <p:sp>
            <p:nvSpPr>
              <p:cNvPr id="38943" name="Rectangle 13"/>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4" name="TextBox 14"/>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5" name="Group 15"/>
            <p:cNvGrpSpPr>
              <a:grpSpLocks/>
            </p:cNvGrpSpPr>
            <p:nvPr/>
          </p:nvGrpSpPr>
          <p:grpSpPr bwMode="auto">
            <a:xfrm>
              <a:off x="1219200" y="2697468"/>
              <a:ext cx="1143000" cy="538162"/>
              <a:chOff x="381000" y="1752600"/>
              <a:chExt cx="1143000" cy="537865"/>
            </a:xfrm>
          </p:grpSpPr>
          <p:sp>
            <p:nvSpPr>
              <p:cNvPr id="38941" name="Rectangle 16"/>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2" name="TextBox 17"/>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6" name="Group 18"/>
            <p:cNvGrpSpPr>
              <a:grpSpLocks/>
            </p:cNvGrpSpPr>
            <p:nvPr/>
          </p:nvGrpSpPr>
          <p:grpSpPr bwMode="auto">
            <a:xfrm>
              <a:off x="1524000" y="2997505"/>
              <a:ext cx="1143000" cy="538163"/>
              <a:chOff x="381000" y="1752600"/>
              <a:chExt cx="1143000" cy="537865"/>
            </a:xfrm>
          </p:grpSpPr>
          <p:sp>
            <p:nvSpPr>
              <p:cNvPr id="38939" name="Rectangle 19"/>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0" name="TextBox 20"/>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7" name="Group 21"/>
            <p:cNvGrpSpPr>
              <a:grpSpLocks/>
            </p:cNvGrpSpPr>
            <p:nvPr/>
          </p:nvGrpSpPr>
          <p:grpSpPr bwMode="auto">
            <a:xfrm>
              <a:off x="1828800" y="3297543"/>
              <a:ext cx="1143000" cy="538162"/>
              <a:chOff x="381000" y="1752600"/>
              <a:chExt cx="1143000" cy="537865"/>
            </a:xfrm>
          </p:grpSpPr>
          <p:sp>
            <p:nvSpPr>
              <p:cNvPr id="38937" name="Rectangle 22"/>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38" name="TextBox 23"/>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sp>
          <p:nvSpPr>
            <p:cNvPr id="25" name="Content Placeholder 2"/>
            <p:cNvSpPr txBox="1">
              <a:spLocks/>
            </p:cNvSpPr>
            <p:nvPr/>
          </p:nvSpPr>
          <p:spPr bwMode="auto">
            <a:xfrm>
              <a:off x="152400" y="3530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a:solidFill>
                    <a:srgbClr val="00B0F0"/>
                  </a:solidFill>
                  <a:latin typeface="Calibri" charset="0"/>
                </a:rPr>
                <a:t>User Stories</a:t>
              </a:r>
            </a:p>
          </p:txBody>
        </p:sp>
        <p:sp>
          <p:nvSpPr>
            <p:cNvPr id="26" name="TextBox 25"/>
            <p:cNvSpPr txBox="1">
              <a:spLocks noChangeArrowheads="1"/>
            </p:cNvSpPr>
            <p:nvPr/>
          </p:nvSpPr>
          <p:spPr bwMode="auto">
            <a:xfrm>
              <a:off x="1295400" y="1730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27" name="Content Placeholder 2"/>
            <p:cNvSpPr txBox="1">
              <a:spLocks/>
            </p:cNvSpPr>
            <p:nvPr/>
          </p:nvSpPr>
          <p:spPr bwMode="auto">
            <a:xfrm>
              <a:off x="2286000" y="1930705"/>
              <a:ext cx="5334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000" b="1" dirty="0">
                  <a:solidFill>
                    <a:srgbClr val="FF0000"/>
                  </a:solidFill>
                  <a:latin typeface="Calibri" charset="0"/>
                </a:rPr>
                <a:t>Story Point</a:t>
              </a:r>
              <a:r>
                <a:rPr lang="en-US" sz="2000" b="1" dirty="0" smtClean="0">
                  <a:solidFill>
                    <a:srgbClr val="FF0000"/>
                  </a:solidFill>
                  <a:latin typeface="Calibri" charset="0"/>
                </a:rPr>
                <a:t> Estimates</a:t>
              </a:r>
              <a:endParaRPr lang="en-US" sz="2000" b="1" dirty="0">
                <a:solidFill>
                  <a:srgbClr val="FF0000"/>
                </a:solidFill>
                <a:latin typeface="Calibri" charset="0"/>
              </a:endParaRPr>
            </a:p>
          </p:txBody>
        </p:sp>
        <p:sp>
          <p:nvSpPr>
            <p:cNvPr id="28" name="TextBox 27"/>
            <p:cNvSpPr txBox="1">
              <a:spLocks noChangeArrowheads="1"/>
            </p:cNvSpPr>
            <p:nvPr/>
          </p:nvSpPr>
          <p:spPr bwMode="auto">
            <a:xfrm>
              <a:off x="1524000" y="20354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29" name="TextBox 28"/>
            <p:cNvSpPr txBox="1">
              <a:spLocks noChangeArrowheads="1"/>
            </p:cNvSpPr>
            <p:nvPr/>
          </p:nvSpPr>
          <p:spPr bwMode="auto">
            <a:xfrm>
              <a:off x="1828800" y="23402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30" name="TextBox 29"/>
            <p:cNvSpPr txBox="1">
              <a:spLocks noChangeArrowheads="1"/>
            </p:cNvSpPr>
            <p:nvPr/>
          </p:nvSpPr>
          <p:spPr bwMode="auto">
            <a:xfrm>
              <a:off x="2133600" y="26450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31" name="TextBox 30"/>
            <p:cNvSpPr txBox="1">
              <a:spLocks noChangeArrowheads="1"/>
            </p:cNvSpPr>
            <p:nvPr/>
          </p:nvSpPr>
          <p:spPr bwMode="auto">
            <a:xfrm>
              <a:off x="2438400" y="29498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1</a:t>
              </a:r>
            </a:p>
          </p:txBody>
        </p:sp>
        <p:sp>
          <p:nvSpPr>
            <p:cNvPr id="32" name="TextBox 31"/>
            <p:cNvSpPr txBox="1">
              <a:spLocks noChangeArrowheads="1"/>
            </p:cNvSpPr>
            <p:nvPr/>
          </p:nvSpPr>
          <p:spPr bwMode="auto">
            <a:xfrm>
              <a:off x="2743200" y="3254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8</a:t>
              </a:r>
            </a:p>
          </p:txBody>
        </p:sp>
        <p:pic>
          <p:nvPicPr>
            <p:cNvPr id="201730" name="Picture 2"/>
            <p:cNvPicPr>
              <a:picLocks noChangeAspect="1" noChangeArrowheads="1"/>
            </p:cNvPicPr>
            <p:nvPr/>
          </p:nvPicPr>
          <p:blipFill>
            <a:blip r:embed="rId3"/>
            <a:srcRect/>
            <a:stretch>
              <a:fillRect/>
            </a:stretch>
          </p:blipFill>
          <p:spPr bwMode="auto">
            <a:xfrm>
              <a:off x="3581400" y="2540305"/>
              <a:ext cx="3505200" cy="2447925"/>
            </a:xfrm>
            <a:prstGeom prst="rect">
              <a:avLst/>
            </a:prstGeom>
            <a:noFill/>
            <a:ln w="12700">
              <a:noFill/>
              <a:miter lim="800000"/>
              <a:headEnd/>
              <a:tailEnd/>
            </a:ln>
            <a:effectLst>
              <a:prstShdw prst="shdw17" dist="17961" dir="2700000">
                <a:srgbClr val="2F4D71">
                  <a:alpha val="74998"/>
                </a:srgbClr>
              </a:prstShdw>
            </a:effectLst>
          </p:spPr>
        </p:pic>
        <p:sp>
          <p:nvSpPr>
            <p:cNvPr id="33" name="Content Placeholder 2"/>
            <p:cNvSpPr txBox="1">
              <a:spLocks/>
            </p:cNvSpPr>
            <p:nvPr/>
          </p:nvSpPr>
          <p:spPr bwMode="auto">
            <a:xfrm>
              <a:off x="7109888" y="2669630"/>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00B050"/>
                  </a:solidFill>
                  <a:latin typeface="Calibri" charset="0"/>
                </a:rPr>
                <a:t>Estimated Iteration </a:t>
              </a:r>
              <a:r>
                <a:rPr lang="en-US" sz="2800" b="1" dirty="0">
                  <a:solidFill>
                    <a:srgbClr val="00B050"/>
                  </a:solidFill>
                  <a:latin typeface="Calibri" charset="0"/>
                </a:rPr>
                <a:t>Velocity</a:t>
              </a:r>
            </a:p>
          </p:txBody>
        </p:sp>
        <p:sp>
          <p:nvSpPr>
            <p:cNvPr id="34" name="Content Placeholder 2"/>
            <p:cNvSpPr txBox="1">
              <a:spLocks/>
            </p:cNvSpPr>
            <p:nvPr/>
          </p:nvSpPr>
          <p:spPr bwMode="auto">
            <a:xfrm>
              <a:off x="2893299" y="5093395"/>
              <a:ext cx="2867891"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dirty="0">
                  <a:latin typeface="Calibri" charset="0"/>
                </a:rPr>
                <a:t>/</a:t>
              </a:r>
              <a:r>
                <a:rPr lang="en-US" sz="2400" b="1" dirty="0" smtClean="0">
                  <a:latin typeface="Calibri" charset="0"/>
                </a:rPr>
                <a:t> </a:t>
              </a:r>
              <a:r>
                <a:rPr lang="en-US" sz="2400" b="1" dirty="0" smtClean="0">
                  <a:solidFill>
                    <a:srgbClr val="00B050"/>
                  </a:solidFill>
                  <a:latin typeface="Calibri" charset="0"/>
                </a:rPr>
                <a:t>Estimated </a:t>
              </a:r>
              <a:r>
                <a:rPr lang="en-US" sz="2400" b="1" dirty="0">
                  <a:solidFill>
                    <a:srgbClr val="00B050"/>
                  </a:solidFill>
                  <a:latin typeface="Calibri" charset="0"/>
                </a:rPr>
                <a:t>Velocity</a:t>
              </a:r>
              <a:endParaRPr lang="en-US" sz="2400" b="1" dirty="0">
                <a:solidFill>
                  <a:srgbClr val="9933FF"/>
                </a:solidFill>
                <a:latin typeface="Calibri" charset="0"/>
              </a:endParaRPr>
            </a:p>
          </p:txBody>
        </p:sp>
        <p:sp>
          <p:nvSpPr>
            <p:cNvPr id="35" name="TextBox 34"/>
            <p:cNvSpPr txBox="1"/>
            <p:nvPr/>
          </p:nvSpPr>
          <p:spPr>
            <a:xfrm>
              <a:off x="531100" y="5088633"/>
              <a:ext cx="2590800" cy="461962"/>
            </a:xfrm>
            <a:prstGeom prst="rect">
              <a:avLst/>
            </a:prstGeom>
            <a:noFill/>
          </p:spPr>
          <p:txBody>
            <a:bodyPr>
              <a:prstTxWarp prst="textNoShape">
                <a:avLst/>
              </a:prstTxWarp>
              <a:spAutoFit/>
            </a:bodyPr>
            <a:lstStyle/>
            <a:p>
              <a:pPr>
                <a:buNone/>
              </a:pPr>
              <a:r>
                <a:rPr lang="en-US" sz="2400" b="1">
                  <a:solidFill>
                    <a:srgbClr val="FF0000"/>
                  </a:solidFill>
                  <a:latin typeface="Calibri" charset="0"/>
                </a:rPr>
                <a:t>Total Story Points</a:t>
              </a:r>
              <a:endParaRPr lang="en-US" sz="2400"/>
            </a:p>
          </p:txBody>
        </p:sp>
        <p:sp>
          <p:nvSpPr>
            <p:cNvPr id="36" name="TextBox 35"/>
            <p:cNvSpPr txBox="1"/>
            <p:nvPr/>
          </p:nvSpPr>
          <p:spPr>
            <a:xfrm>
              <a:off x="5585331" y="5093395"/>
              <a:ext cx="3234291" cy="461665"/>
            </a:xfrm>
            <a:prstGeom prst="rect">
              <a:avLst/>
            </a:prstGeom>
            <a:noFill/>
          </p:spPr>
          <p:txBody>
            <a:bodyPr wrap="square">
              <a:prstTxWarp prst="textNoShape">
                <a:avLst/>
              </a:prstTxWarp>
              <a:spAutoFit/>
            </a:bodyPr>
            <a:lstStyle/>
            <a:p>
              <a:pPr>
                <a:buNone/>
              </a:pPr>
              <a:r>
                <a:rPr lang="en-US" sz="2400" b="1" dirty="0">
                  <a:latin typeface="Calibri" charset="0"/>
                </a:rPr>
                <a:t>=</a:t>
              </a:r>
              <a:r>
                <a:rPr lang="en-US" sz="2400" b="1" dirty="0">
                  <a:solidFill>
                    <a:srgbClr val="FF0000"/>
                  </a:solidFill>
                  <a:latin typeface="Calibri" charset="0"/>
                </a:rPr>
                <a:t> </a:t>
              </a:r>
              <a:r>
                <a:rPr lang="en-US" sz="2400" b="1" dirty="0">
                  <a:solidFill>
                    <a:srgbClr val="9933FF"/>
                  </a:solidFill>
                  <a:latin typeface="Calibri" charset="0"/>
                </a:rPr>
                <a:t>Number of</a:t>
              </a:r>
              <a:r>
                <a:rPr lang="en-US" sz="2400" b="1" dirty="0" smtClean="0">
                  <a:solidFill>
                    <a:srgbClr val="9933FF"/>
                  </a:solidFill>
                  <a:latin typeface="Calibri" charset="0"/>
                </a:rPr>
                <a:t> Iterations</a:t>
              </a:r>
              <a:endParaRPr lang="en-US" sz="2400" dirty="0"/>
            </a:p>
          </p:txBody>
        </p:sp>
        <p:sp>
          <p:nvSpPr>
            <p:cNvPr id="37" name="Content Placeholder 2"/>
            <p:cNvSpPr txBox="1">
              <a:spLocks/>
            </p:cNvSpPr>
            <p:nvPr/>
          </p:nvSpPr>
          <p:spPr bwMode="auto">
            <a:xfrm>
              <a:off x="7080264" y="3911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1600" b="1" dirty="0">
                  <a:solidFill>
                    <a:srgbClr val="00B050"/>
                  </a:solidFill>
                  <a:latin typeface="Calibri" charset="0"/>
                </a:rPr>
                <a:t>(Points per</a:t>
              </a:r>
              <a:r>
                <a:rPr lang="en-US" sz="1600" b="1" dirty="0" smtClean="0">
                  <a:solidFill>
                    <a:srgbClr val="00B050"/>
                  </a:solidFill>
                  <a:latin typeface="Calibri" charset="0"/>
                </a:rPr>
                <a:t> iteration)</a:t>
              </a:r>
              <a:endParaRPr lang="en-US" sz="1600" b="1" dirty="0">
                <a:solidFill>
                  <a:srgbClr val="00B050"/>
                </a:solidFill>
                <a:latin typeface="Calibri" charset="0"/>
              </a:endParaRPr>
            </a:p>
          </p:txBody>
        </p:sp>
      </p:grpSp>
      <p:sp>
        <p:nvSpPr>
          <p:cNvPr id="38" name="TextBox 37"/>
          <p:cNvSpPr txBox="1"/>
          <p:nvPr/>
        </p:nvSpPr>
        <p:spPr>
          <a:xfrm>
            <a:off x="2248556" y="533400"/>
            <a:ext cx="5943600" cy="400110"/>
          </a:xfrm>
          <a:prstGeom prst="rect">
            <a:avLst/>
          </a:prstGeom>
          <a:noFill/>
        </p:spPr>
        <p:txBody>
          <a:bodyPr wrap="square" rtlCol="0">
            <a:spAutoFit/>
          </a:bodyPr>
          <a:lstStyle/>
          <a:p>
            <a:endParaRPr lang="en-US" sz="2000" dirty="0" smtClean="0"/>
          </a:p>
        </p:txBody>
      </p:sp>
    </p:spTree>
    <p:extLst>
      <p:ext uri="{BB962C8B-B14F-4D97-AF65-F5344CB8AC3E}">
        <p14:creationId xmlns:p14="http://schemas.microsoft.com/office/powerpoint/2010/main" val="630475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412480" cy="839391"/>
          </a:xfrm>
        </p:spPr>
        <p:txBody>
          <a:bodyPr/>
          <a:lstStyle/>
          <a:p>
            <a:r>
              <a:rPr lang="en-US" sz="4400" dirty="0" smtClean="0">
                <a:latin typeface="Marydale"/>
              </a:rPr>
              <a:t>Raw Velocity</a:t>
            </a:r>
          </a:p>
        </p:txBody>
      </p:sp>
      <p:sp>
        <p:nvSpPr>
          <p:cNvPr id="6" name="Content Placeholder 5"/>
          <p:cNvSpPr>
            <a:spLocks noGrp="1"/>
          </p:cNvSpPr>
          <p:nvPr>
            <p:ph idx="1"/>
          </p:nvPr>
        </p:nvSpPr>
        <p:spPr>
          <a:xfrm>
            <a:off x="650304" y="764704"/>
            <a:ext cx="8458200" cy="685800"/>
          </a:xfrm>
        </p:spPr>
        <p:txBody>
          <a:bodyPr>
            <a:noAutofit/>
          </a:bodyPr>
          <a:lstStyle/>
          <a:p>
            <a:pPr marL="0" indent="0">
              <a:buNone/>
            </a:pPr>
            <a:r>
              <a:rPr lang="en-US" sz="2000" dirty="0" smtClean="0">
                <a:solidFill>
                  <a:srgbClr val="008000"/>
                </a:solidFill>
              </a:rPr>
              <a:t>Estimated Velocity Per Pair</a:t>
            </a:r>
            <a:r>
              <a:rPr lang="en-US" sz="2000" dirty="0" smtClean="0">
                <a:solidFill>
                  <a:schemeClr val="tx1"/>
                </a:solidFill>
              </a:rPr>
              <a:t> X </a:t>
            </a:r>
            <a:r>
              <a:rPr lang="en-US" sz="2000" dirty="0" smtClean="0">
                <a:solidFill>
                  <a:srgbClr val="3366FF"/>
                </a:solidFill>
              </a:rPr>
              <a:t>Steady State Pairs</a:t>
            </a:r>
            <a:r>
              <a:rPr lang="en-US" sz="2000" dirty="0" smtClean="0">
                <a:solidFill>
                  <a:srgbClr val="000000"/>
                </a:solidFill>
              </a:rPr>
              <a:t> = </a:t>
            </a:r>
            <a:r>
              <a:rPr lang="en-US" sz="2000" b="1" dirty="0" smtClean="0">
                <a:solidFill>
                  <a:schemeClr val="accent6">
                    <a:lumMod val="60000"/>
                    <a:lumOff val="40000"/>
                  </a:schemeClr>
                </a:solidFill>
              </a:rPr>
              <a:t>Raw Velocity </a:t>
            </a:r>
            <a:r>
              <a:rPr lang="en-US" sz="2000" b="1" u="sng" dirty="0" smtClean="0">
                <a:solidFill>
                  <a:schemeClr val="accent6">
                    <a:lumMod val="60000"/>
                    <a:lumOff val="40000"/>
                  </a:schemeClr>
                </a:solidFill>
              </a:rPr>
              <a:t>Per Iteration</a:t>
            </a:r>
          </a:p>
        </p:txBody>
      </p:sp>
      <p:grpSp>
        <p:nvGrpSpPr>
          <p:cNvPr id="49" name="Group 48"/>
          <p:cNvGrpSpPr/>
          <p:nvPr/>
        </p:nvGrpSpPr>
        <p:grpSpPr>
          <a:xfrm>
            <a:off x="1847142" y="1526703"/>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123364" y="2909971"/>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603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841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079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393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631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545904" y="5031903"/>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93704" y="52605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259904" y="27459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819242" y="2212503"/>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945704" y="1755303"/>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365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Content Placeholder 5"/>
          <p:cNvSpPr txBox="1">
            <a:spLocks/>
          </p:cNvSpPr>
          <p:nvPr/>
        </p:nvSpPr>
        <p:spPr bwMode="auto">
          <a:xfrm>
            <a:off x="650304" y="5565303"/>
            <a:ext cx="845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noAutofit/>
          </a:bodyPr>
          <a:lstStyle>
            <a:lvl1pPr marL="338138" indent="-338138" algn="l" rtl="0" eaLnBrk="1" fontAlgn="base" hangingPunct="1">
              <a:spcBef>
                <a:spcPts val="703"/>
              </a:spcBef>
              <a:spcAft>
                <a:spcPct val="0"/>
              </a:spcAft>
              <a:buClr>
                <a:srgbClr val="7575D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Font typeface="Arial" charset="0"/>
              <a:buNone/>
            </a:pPr>
            <a:r>
              <a:rPr lang="en-US" sz="2000" b="1" dirty="0" smtClean="0">
                <a:solidFill>
                  <a:srgbClr val="FF6600"/>
                </a:solidFill>
              </a:rPr>
              <a:t>Total Story Points </a:t>
            </a:r>
            <a:r>
              <a:rPr lang="en-US" sz="2000" b="1" dirty="0" smtClean="0">
                <a:solidFill>
                  <a:schemeClr val="tx1"/>
                </a:solidFill>
              </a:rPr>
              <a:t>/ </a:t>
            </a:r>
            <a:r>
              <a:rPr lang="en-US" sz="2000" b="1" dirty="0" smtClean="0">
                <a:solidFill>
                  <a:schemeClr val="accent6">
                    <a:lumMod val="60000"/>
                    <a:lumOff val="40000"/>
                  </a:schemeClr>
                </a:solidFill>
              </a:rPr>
              <a:t>Raw Velocity Per Iteration </a:t>
            </a:r>
            <a:r>
              <a:rPr lang="en-US" sz="2000" dirty="0" smtClean="0">
                <a:solidFill>
                  <a:srgbClr val="000000"/>
                </a:solidFill>
              </a:rPr>
              <a:t>= Rough Number of Iterations</a:t>
            </a:r>
            <a:endParaRPr lang="en-US" sz="2000" b="1" dirty="0" smtClean="0">
              <a:solidFill>
                <a:schemeClr val="accent6">
                  <a:lumMod val="60000"/>
                  <a:lumOff val="40000"/>
                </a:schemeClr>
              </a:solidFill>
            </a:endParaRPr>
          </a:p>
        </p:txBody>
      </p:sp>
    </p:spTree>
    <p:extLst>
      <p:ext uri="{BB962C8B-B14F-4D97-AF65-F5344CB8AC3E}">
        <p14:creationId xmlns:p14="http://schemas.microsoft.com/office/powerpoint/2010/main" val="294284973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long?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dirty="0" smtClean="0"/>
          </a:p>
          <a:p>
            <a:r>
              <a:rPr lang="en-US" dirty="0" smtClean="0"/>
              <a:t>Use the story estimates and estimated velocity you developed a few minutes ago</a:t>
            </a:r>
          </a:p>
          <a:p>
            <a:r>
              <a:rPr lang="en-US" dirty="0" smtClean="0"/>
              <a:t>How many iterations will it take you to complete your creature?</a:t>
            </a:r>
          </a:p>
          <a:p>
            <a:pPr marL="0" indent="0">
              <a:buNone/>
            </a:pPr>
            <a:endParaRPr lang="en-US" dirty="0"/>
          </a:p>
        </p:txBody>
      </p:sp>
    </p:spTree>
    <p:extLst>
      <p:ext uri="{BB962C8B-B14F-4D97-AF65-F5344CB8AC3E}">
        <p14:creationId xmlns:p14="http://schemas.microsoft.com/office/powerpoint/2010/main" val="4203703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lstStyle/>
          <a:p>
            <a:r>
              <a:rPr lang="en-US" sz="4400" dirty="0" smtClean="0">
                <a:latin typeface="Marydale"/>
              </a:rPr>
              <a:t>Velocity Adjustment - Risk</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Calculate with lower end of the velocity estimate, or to account for risks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06968" y="3402568"/>
            <a:ext cx="2514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257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752600" y="2209800"/>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1752600" y="2362200"/>
            <a:ext cx="4724400" cy="2971800"/>
          </a:xfrm>
          <a:prstGeom prst="line">
            <a:avLst/>
          </a:prstGeom>
          <a:solidFill>
            <a:schemeClr val="accent1"/>
          </a:solidFill>
          <a:ln w="476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099901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Ramp Up</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Account for the team (as a steady-state whole) will take a couple of iterations to get up to full (estimated) velocity</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7" name="Group 16"/>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9" name="Group 38"/>
          <p:cNvGrpSpPr/>
          <p:nvPr/>
        </p:nvGrpSpPr>
        <p:grpSpPr>
          <a:xfrm rot="217605">
            <a:off x="1776491" y="2203732"/>
            <a:ext cx="4905217" cy="3319913"/>
            <a:chOff x="1676400" y="2209800"/>
            <a:chExt cx="3733800" cy="3124200"/>
          </a:xfrm>
        </p:grpSpPr>
        <p:cxnSp>
          <p:nvCxnSpPr>
            <p:cNvPr id="40" name="Straight Connector 39"/>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20589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Onboarding</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Depending on size of team, not all developers may start on the first day. May need to adjust further to match velocity to onboarding.</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3" name="Group 32"/>
          <p:cNvGrpSpPr/>
          <p:nvPr/>
        </p:nvGrpSpPr>
        <p:grpSpPr>
          <a:xfrm rot="352354">
            <a:off x="1846450" y="2124687"/>
            <a:ext cx="4462867" cy="3506632"/>
            <a:chOff x="1676400" y="2209800"/>
            <a:chExt cx="3733800" cy="3124200"/>
          </a:xfrm>
        </p:grpSpPr>
        <p:cxnSp>
          <p:nvCxnSpPr>
            <p:cNvPr id="38" name="Straight Connector 37"/>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33792317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Time Off</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Make adjustments for known vacations, holidays, business closings, special events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8242370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Development Duration Range</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The intersection of the story point and velocity lines gives you your development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419100" y="3326368"/>
            <a:ext cx="20574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876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057610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Add Non-</a:t>
            </a:r>
            <a:r>
              <a:rPr lang="en-US" sz="4400" dirty="0" err="1" smtClean="0">
                <a:latin typeface="Marydale"/>
              </a:rPr>
              <a:t>Dev</a:t>
            </a:r>
            <a:r>
              <a:rPr lang="en-US" sz="4400" dirty="0" smtClean="0">
                <a:latin typeface="Marydale"/>
              </a:rPr>
              <a:t> Time</a:t>
            </a:r>
          </a:p>
        </p:txBody>
      </p:sp>
      <p:sp>
        <p:nvSpPr>
          <p:cNvPr id="6" name="Content Placeholder 5"/>
          <p:cNvSpPr>
            <a:spLocks noGrp="1"/>
          </p:cNvSpPr>
          <p:nvPr>
            <p:ph idx="1"/>
          </p:nvPr>
        </p:nvSpPr>
        <p:spPr>
          <a:xfrm>
            <a:off x="457200" y="1219200"/>
            <a:ext cx="8458200" cy="685800"/>
          </a:xfrm>
        </p:spPr>
        <p:txBody>
          <a:bodyPr>
            <a:noAutofit/>
          </a:bodyPr>
          <a:lstStyle/>
          <a:p>
            <a:pPr marL="0" indent="0">
              <a:buNone/>
            </a:pPr>
            <a:r>
              <a:rPr lang="en-US" sz="2000" dirty="0" smtClean="0">
                <a:solidFill>
                  <a:schemeClr val="accent6">
                    <a:lumMod val="60000"/>
                    <a:lumOff val="40000"/>
                  </a:schemeClr>
                </a:solidFill>
              </a:rPr>
              <a:t>Add whatever time is necessary on either end, and you have your total estimated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600045" y="4355068"/>
            <a:ext cx="2133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530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52400" y="25908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 name="Rounded Rectangle 7"/>
          <p:cNvSpPr/>
          <p:nvPr/>
        </p:nvSpPr>
        <p:spPr bwMode="auto">
          <a:xfrm>
            <a:off x="914400" y="2667000"/>
            <a:ext cx="685800" cy="4572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smtClean="0">
                <a:solidFill>
                  <a:schemeClr val="bg1"/>
                </a:solidFill>
                <a:latin typeface="Calibri"/>
                <a:ea typeface="ヒラギノ角ゴ ProN W3" charset="0"/>
                <a:cs typeface="Calibri"/>
                <a:sym typeface="Gill Sans" charset="0"/>
              </a:rPr>
              <a:t>Initiation</a:t>
            </a:r>
            <a:endParaRPr kumimoji="0" lang="en-US" sz="9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cxnSp>
        <p:nvCxnSpPr>
          <p:cNvPr id="38" name="Straight Connector 37"/>
          <p:cNvCxnSpPr/>
          <p:nvPr/>
        </p:nvCxnSpPr>
        <p:spPr bwMode="auto">
          <a:xfrm>
            <a:off x="914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934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Rounded Rectangle 53"/>
          <p:cNvSpPr/>
          <p:nvPr/>
        </p:nvSpPr>
        <p:spPr bwMode="auto">
          <a:xfrm>
            <a:off x="50292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5" name="Rounded Rectangle 54"/>
          <p:cNvSpPr/>
          <p:nvPr/>
        </p:nvSpPr>
        <p:spPr bwMode="auto">
          <a:xfrm>
            <a:off x="5715000" y="29718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6" name="Rounded Rectangle 55"/>
          <p:cNvSpPr/>
          <p:nvPr/>
        </p:nvSpPr>
        <p:spPr bwMode="auto">
          <a:xfrm>
            <a:off x="68580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7" name="Rounded Rectangle 56"/>
          <p:cNvSpPr/>
          <p:nvPr/>
        </p:nvSpPr>
        <p:spPr bwMode="auto">
          <a:xfrm>
            <a:off x="64770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60" name="Left Brace 59"/>
          <p:cNvSpPr/>
          <p:nvPr/>
        </p:nvSpPr>
        <p:spPr bwMode="auto">
          <a:xfrm rot="16200000">
            <a:off x="3924300" y="495300"/>
            <a:ext cx="533400" cy="6553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61" name="Left Brace 60"/>
          <p:cNvSpPr/>
          <p:nvPr/>
        </p:nvSpPr>
        <p:spPr bwMode="auto">
          <a:xfrm rot="16200000">
            <a:off x="4686300" y="190500"/>
            <a:ext cx="533400" cy="8077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cxnSp>
        <p:nvCxnSpPr>
          <p:cNvPr id="62" name="Straight Connector 61"/>
          <p:cNvCxnSpPr/>
          <p:nvPr/>
        </p:nvCxnSpPr>
        <p:spPr bwMode="auto">
          <a:xfrm>
            <a:off x="769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845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Rounded Rectangle 57"/>
          <p:cNvSpPr/>
          <p:nvPr/>
        </p:nvSpPr>
        <p:spPr bwMode="auto">
          <a:xfrm>
            <a:off x="7162800" y="24384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9" name="Rounded Rectangle 58"/>
          <p:cNvSpPr/>
          <p:nvPr/>
        </p:nvSpPr>
        <p:spPr bwMode="auto">
          <a:xfrm>
            <a:off x="83058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98727485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3933056"/>
            <a:ext cx="2857742" cy="2286194"/>
          </a:xfrm>
          <a:prstGeom prst="rect">
            <a:avLst/>
          </a:prstGeom>
        </p:spPr>
      </p:pic>
      <p:pic>
        <p:nvPicPr>
          <p:cNvPr id="5" name="Picture 4"/>
          <p:cNvPicPr>
            <a:picLocks noChangeAspect="1"/>
          </p:cNvPicPr>
          <p:nvPr/>
        </p:nvPicPr>
        <p:blipFill>
          <a:blip r:embed="rId4"/>
          <a:stretch>
            <a:fillRect/>
          </a:stretch>
        </p:blipFill>
        <p:spPr>
          <a:xfrm>
            <a:off x="5635666" y="1844824"/>
            <a:ext cx="3072341" cy="2304256"/>
          </a:xfrm>
          <a:prstGeom prst="rect">
            <a:avLst/>
          </a:prstGeom>
        </p:spPr>
      </p:pic>
      <p:pic>
        <p:nvPicPr>
          <p:cNvPr id="6" name="Picture 5"/>
          <p:cNvPicPr>
            <a:picLocks noChangeAspect="1"/>
          </p:cNvPicPr>
          <p:nvPr/>
        </p:nvPicPr>
        <p:blipFill>
          <a:blip r:embed="rId5"/>
          <a:stretch>
            <a:fillRect/>
          </a:stretch>
        </p:blipFill>
        <p:spPr>
          <a:xfrm>
            <a:off x="5580112" y="4653136"/>
            <a:ext cx="3054190" cy="1902586"/>
          </a:xfrm>
          <a:prstGeom prst="rect">
            <a:avLst/>
          </a:prstGeom>
        </p:spPr>
      </p:pic>
      <p:pic>
        <p:nvPicPr>
          <p:cNvPr id="7" name="Picture 6"/>
          <p:cNvPicPr>
            <a:picLocks noChangeAspect="1"/>
          </p:cNvPicPr>
          <p:nvPr/>
        </p:nvPicPr>
        <p:blipFill>
          <a:blip r:embed="rId6"/>
          <a:stretch>
            <a:fillRect/>
          </a:stretch>
        </p:blipFill>
        <p:spPr>
          <a:xfrm>
            <a:off x="2987824" y="3140968"/>
            <a:ext cx="2893928" cy="1986780"/>
          </a:xfrm>
          <a:prstGeom prst="rect">
            <a:avLst/>
          </a:prstGeom>
        </p:spPr>
      </p:pic>
      <p:pic>
        <p:nvPicPr>
          <p:cNvPr id="8" name="Picture 7"/>
          <p:cNvPicPr>
            <a:picLocks noChangeAspect="1"/>
          </p:cNvPicPr>
          <p:nvPr/>
        </p:nvPicPr>
        <p:blipFill>
          <a:blip r:embed="rId7"/>
          <a:stretch>
            <a:fillRect/>
          </a:stretch>
        </p:blipFill>
        <p:spPr>
          <a:xfrm>
            <a:off x="539552" y="548680"/>
            <a:ext cx="3505572" cy="2337048"/>
          </a:xfrm>
          <a:prstGeom prst="rect">
            <a:avLst/>
          </a:prstGeom>
        </p:spPr>
      </p:pic>
      <p:sp>
        <p:nvSpPr>
          <p:cNvPr id="9" name="TextBox 8"/>
          <p:cNvSpPr txBox="1"/>
          <p:nvPr/>
        </p:nvSpPr>
        <p:spPr>
          <a:xfrm>
            <a:off x="4572000" y="1052736"/>
            <a:ext cx="4248472" cy="400110"/>
          </a:xfrm>
          <a:prstGeom prst="rect">
            <a:avLst/>
          </a:prstGeom>
          <a:noFill/>
        </p:spPr>
        <p:txBody>
          <a:bodyPr wrap="square" rtlCol="0">
            <a:spAutoFit/>
          </a:bodyPr>
          <a:lstStyle/>
          <a:p>
            <a:pPr>
              <a:buNone/>
            </a:pPr>
            <a:r>
              <a:rPr lang="en-US" dirty="0" smtClean="0"/>
              <a:t>Distance to the airport from here?</a:t>
            </a:r>
            <a:endParaRPr lang="en-US" dirty="0"/>
          </a:p>
        </p:txBody>
      </p:sp>
    </p:spTree>
    <p:extLst>
      <p:ext uri="{BB962C8B-B14F-4D97-AF65-F5344CB8AC3E}">
        <p14:creationId xmlns:p14="http://schemas.microsoft.com/office/powerpoint/2010/main" val="56685146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000"/>
                                        <p:tgtEl>
                                          <p:spTgt spid="5"/>
                                        </p:tgtEl>
                                      </p:cBhvr>
                                    </p:animEffect>
                                  </p:childTnLst>
                                </p:cTn>
                              </p:par>
                            </p:childTnLst>
                          </p:cTn>
                        </p:par>
                        <p:par>
                          <p:cTn id="12" fill="hold">
                            <p:stCondLst>
                              <p:cond delay="4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2000"/>
                                        <p:tgtEl>
                                          <p:spTgt spid="6"/>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a:xfrm>
            <a:off x="457200" y="44624"/>
            <a:ext cx="8229600" cy="1143000"/>
          </a:xfrm>
        </p:spPr>
        <p:txBody>
          <a:bodyPr>
            <a:normAutofit/>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457200" y="44624"/>
            <a:ext cx="8229600" cy="1143000"/>
          </a:xfrm>
        </p:spPr>
        <p:txBody>
          <a:bodyPr>
            <a:normAutofit/>
          </a:bodyPr>
          <a:lstStyle/>
          <a:p>
            <a:pPr eaLnBrk="1" hangingPunct="1">
              <a:defRPr/>
            </a:pPr>
            <a:r>
              <a:rPr lang="en-US" dirty="0"/>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a:t>
            </a:r>
            <a:r>
              <a:rPr lang="en-US" dirty="0" smtClean="0"/>
              <a:t>unknowns – “Why do you think it’s a…”</a:t>
            </a:r>
            <a:endParaRPr lang="en-US" dirty="0"/>
          </a:p>
          <a:p>
            <a:pPr lvl="1"/>
            <a:r>
              <a:rPr lang="en-US" dirty="0"/>
              <a:t>Don’t try to convince people to change</a:t>
            </a:r>
          </a:p>
          <a:p>
            <a:pPr lvl="1"/>
            <a:r>
              <a:rPr lang="en-US" dirty="0"/>
              <a:t>Re-throw </a:t>
            </a:r>
          </a:p>
          <a:p>
            <a:endParaRPr lang="en-US" dirty="0"/>
          </a:p>
          <a:p>
            <a:endParaRPr lang="en-US" dirty="0"/>
          </a:p>
          <a:p>
            <a:endParaRPr lang="en-US" dirty="0"/>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457200" y="-27384"/>
            <a:ext cx="8229600" cy="1143000"/>
          </a:xfrm>
        </p:spPr>
        <p:txBody>
          <a:bodyPr>
            <a:normAutofit/>
          </a:bodyPr>
          <a:lstStyle/>
          <a:p>
            <a:pPr eaLnBrk="1" hangingPunct="1">
              <a:defRPr/>
            </a:pPr>
            <a:r>
              <a:rPr lang="en-US" dirty="0"/>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467544" y="0"/>
            <a:ext cx="8229600" cy="1143000"/>
          </a:xfrm>
        </p:spPr>
        <p:txBody>
          <a:bodyPr>
            <a:normAutofit/>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18731</TotalTime>
  <Words>5854</Words>
  <Application>Microsoft Macintosh PowerPoint</Application>
  <PresentationFormat>On-screen Show (4:3)</PresentationFormat>
  <Paragraphs>533</Paragraphs>
  <Slides>38</Slides>
  <Notes>28</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2012 Studios </vt:lpstr>
      <vt:lpstr>Estimating the Work</vt:lpstr>
      <vt:lpstr>PowerPoint Presentation</vt:lpstr>
      <vt:lpstr>Estimating the Effort</vt:lpstr>
      <vt:lpstr>PowerPoint Presentation</vt:lpstr>
      <vt:lpstr>Agile Estimation: Planning Poker </vt:lpstr>
      <vt:lpstr>Agile Estimation: Planning Poker </vt:lpstr>
      <vt:lpstr>Agile Estimation</vt:lpstr>
      <vt:lpstr>Agile Estimation: Planning Poker </vt:lpstr>
      <vt:lpstr>Agile Estimation: Planning Poker </vt:lpstr>
      <vt:lpstr>Agile Estimation: Planning Poker </vt:lpstr>
      <vt:lpstr>Agile Estimation: Planning Poker </vt:lpstr>
      <vt:lpstr>Agile Estimation: Thrown Estimates</vt:lpstr>
      <vt:lpstr>Agile Estimation: Thrown Estimates</vt:lpstr>
      <vt:lpstr>Agile Estimation: Thrown Estimates</vt:lpstr>
      <vt:lpstr>Agile Estimation: Tee Shirts</vt:lpstr>
      <vt:lpstr>Relative Sizing Tips</vt:lpstr>
      <vt:lpstr>Relative Sizing Stories</vt:lpstr>
      <vt:lpstr>PowerPoint Presentation</vt:lpstr>
      <vt:lpstr>How much can we do?</vt:lpstr>
      <vt:lpstr>Velocity</vt:lpstr>
      <vt:lpstr>How to Derive a Planning Velocity</vt:lpstr>
      <vt:lpstr>Velocity Planning Game</vt:lpstr>
      <vt:lpstr>PowerPoint Presentation</vt:lpstr>
      <vt:lpstr>PowerPoint Presentation</vt:lpstr>
      <vt:lpstr>PowerPoint Presentation</vt:lpstr>
      <vt:lpstr>Estimate your velocity</vt:lpstr>
      <vt:lpstr>How Many Pairs?</vt:lpstr>
      <vt:lpstr>How long?</vt:lpstr>
      <vt:lpstr>How many iterations?</vt:lpstr>
      <vt:lpstr>Raw Velocity</vt:lpstr>
      <vt:lpstr>How long?</vt:lpstr>
      <vt:lpstr>Velocity Adjustment - Risk</vt:lpstr>
      <vt:lpstr>Velocity Adjustment – Ramp Up</vt:lpstr>
      <vt:lpstr>Velocity Adjustment – Onboarding</vt:lpstr>
      <vt:lpstr>Velocity Adjustment – Time Off</vt:lpstr>
      <vt:lpstr>Development Duration Range</vt:lpstr>
      <vt:lpstr>Add Non-Dev Time</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Steven List</dc:creator>
  <cp:keywords/>
  <dc:description/>
  <cp:lastModifiedBy>TW-UK</cp:lastModifiedBy>
  <cp:revision>292</cp:revision>
  <cp:lastPrinted>2012-09-27T20:25:21Z</cp:lastPrinted>
  <dcterms:created xsi:type="dcterms:W3CDTF">2010-11-17T11:33:21Z</dcterms:created>
  <dcterms:modified xsi:type="dcterms:W3CDTF">2013-02-14T11:30:40Z</dcterms:modified>
  <cp:category/>
</cp:coreProperties>
</file>